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handoutMasterIdLst>
    <p:handoutMasterId r:id="rId34"/>
  </p:handoutMasterIdLst>
  <p:sldIdLst>
    <p:sldId id="257" r:id="rId2"/>
    <p:sldId id="1578" r:id="rId3"/>
    <p:sldId id="1583" r:id="rId4"/>
    <p:sldId id="435" r:id="rId5"/>
    <p:sldId id="258" r:id="rId6"/>
    <p:sldId id="297" r:id="rId7"/>
    <p:sldId id="436" r:id="rId8"/>
    <p:sldId id="1581" r:id="rId9"/>
    <p:sldId id="437" r:id="rId10"/>
    <p:sldId id="1577" r:id="rId11"/>
    <p:sldId id="438" r:id="rId12"/>
    <p:sldId id="261" r:id="rId13"/>
    <p:sldId id="1602" r:id="rId14"/>
    <p:sldId id="1603" r:id="rId15"/>
    <p:sldId id="1580" r:id="rId16"/>
    <p:sldId id="266" r:id="rId17"/>
    <p:sldId id="267" r:id="rId18"/>
    <p:sldId id="268" r:id="rId19"/>
    <p:sldId id="269" r:id="rId20"/>
    <p:sldId id="286" r:id="rId21"/>
    <p:sldId id="287" r:id="rId22"/>
    <p:sldId id="289" r:id="rId23"/>
    <p:sldId id="272" r:id="rId24"/>
    <p:sldId id="273" r:id="rId25"/>
    <p:sldId id="280" r:id="rId26"/>
    <p:sldId id="290" r:id="rId27"/>
    <p:sldId id="291" r:id="rId28"/>
    <p:sldId id="292" r:id="rId29"/>
    <p:sldId id="293" r:id="rId30"/>
    <p:sldId id="294" r:id="rId31"/>
    <p:sldId id="279" r:id="rId32"/>
  </p:sldIdLst>
  <p:sldSz cx="12192000" cy="6858000"/>
  <p:notesSz cx="6858000" cy="9144000"/>
  <p:embeddedFontLst>
    <p:embeddedFont>
      <p:font typeface="Amazon Ember" panose="020B0603020204020204" pitchFamily="34" charset="0"/>
      <p:regular r:id="rId35"/>
      <p:bold r:id="rId36"/>
      <p:italic r:id="rId37"/>
      <p:boldItalic r:id="rId38"/>
    </p:embeddedFont>
    <p:embeddedFont>
      <p:font typeface="Amazon Ember Heavy" panose="020B0603020204020204" pitchFamily="34" charset="0"/>
      <p:bold r:id="rId39"/>
      <p:italic r:id="rId40"/>
      <p:boldItalic r:id="rId41"/>
    </p:embeddedFont>
    <p:embeddedFont>
      <p:font typeface="Amazon Ember Light" panose="020B0403020204020204" pitchFamily="34" charset="0"/>
      <p:regular r:id="rId42"/>
      <p:italic r:id="rId43"/>
    </p:embeddedFont>
    <p:embeddedFont>
      <p:font typeface="Amazon Ember Regular" panose="020B0603020204020204" pitchFamily="34" charset="0"/>
      <p:regular r:id="rId44"/>
      <p:bold r:id="rId45"/>
      <p:italic r:id="rId46"/>
      <p:boldItalic r:id="rId47"/>
    </p:embeddedFont>
    <p:embeddedFont>
      <p:font typeface="Lucida Console" panose="020B0609040504020204" pitchFamily="49"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73AD64F1-4C0A-4275-94F2-FCF32CE464FB}">
          <p14:sldIdLst>
            <p14:sldId id="257"/>
            <p14:sldId id="1578"/>
            <p14:sldId id="1583"/>
            <p14:sldId id="435"/>
            <p14:sldId id="258"/>
            <p14:sldId id="297"/>
            <p14:sldId id="436"/>
            <p14:sldId id="1581"/>
            <p14:sldId id="437"/>
            <p14:sldId id="1577"/>
            <p14:sldId id="438"/>
            <p14:sldId id="261"/>
            <p14:sldId id="1602"/>
            <p14:sldId id="1603"/>
            <p14:sldId id="1580"/>
            <p14:sldId id="266"/>
            <p14:sldId id="267"/>
          </p14:sldIdLst>
        </p14:section>
        <p14:section name="Examples" id="{CFC0D54F-C57A-4B0D-A2C4-23B6EE20CB6B}">
          <p14:sldIdLst>
            <p14:sldId id="268"/>
            <p14:sldId id="269"/>
            <p14:sldId id="286"/>
            <p14:sldId id="287"/>
            <p14:sldId id="289"/>
            <p14:sldId id="272"/>
            <p14:sldId id="273"/>
            <p14:sldId id="280"/>
            <p14:sldId id="290"/>
          </p14:sldIdLst>
        </p14:section>
        <p14:section name="Resources" id="{43E31708-39CB-40D5-A5FC-06A1C4A56DB1}">
          <p14:sldIdLst>
            <p14:sldId id="291"/>
            <p14:sldId id="292"/>
            <p14:sldId id="293"/>
            <p14:sldId id="294"/>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CC3"/>
    <a:srgbClr val="FF784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p:restoredTop sz="67745" autoAdjust="0"/>
  </p:normalViewPr>
  <p:slideViewPr>
    <p:cSldViewPr snapToGrid="0">
      <p:cViewPr varScale="1">
        <p:scale>
          <a:sx n="108" d="100"/>
          <a:sy n="108" d="100"/>
        </p:scale>
        <p:origin x="712" y="200"/>
      </p:cViewPr>
      <p:guideLst/>
    </p:cSldViewPr>
  </p:slideViewPr>
  <p:notesTextViewPr>
    <p:cViewPr>
      <p:scale>
        <a:sx n="140" d="100"/>
        <a:sy n="140" d="100"/>
      </p:scale>
      <p:origin x="0" y="0"/>
    </p:cViewPr>
  </p:notesTextViewPr>
  <p:sorterViewPr>
    <p:cViewPr>
      <p:scale>
        <a:sx n="100" d="100"/>
        <a:sy n="100" d="100"/>
      </p:scale>
      <p:origin x="0" y="0"/>
    </p:cViewPr>
  </p:sorterViewPr>
  <p:notesViewPr>
    <p:cSldViewPr snapToGrid="0" showGuides="1">
      <p:cViewPr>
        <p:scale>
          <a:sx n="75" d="100"/>
          <a:sy n="75" d="100"/>
        </p:scale>
        <p:origin x="4144" y="5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Sheet1!$B$2:$B$5</c:f>
              <c:numCache>
                <c:formatCode>General</c:formatCode>
                <c:ptCount val="4"/>
                <c:pt idx="0">
                  <c:v>4.3</c:v>
                </c:pt>
                <c:pt idx="1">
                  <c:v>2.8</c:v>
                </c:pt>
                <c:pt idx="2">
                  <c:v>3.5</c:v>
                </c:pt>
                <c:pt idx="3">
                  <c:v>4.5</c:v>
                </c:pt>
              </c:numCache>
            </c:numRef>
          </c:val>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02D57815-91ED-43cb-92C2-25804820EDAC}">
              <c15:filteredSeriesTitle>
                <c15:tx>
                  <c:strRef>
                    <c:extLst xmlns:c16="http://schemas.microsoft.com/office/drawing/2014/chart" xmlns:c14="http://schemas.microsoft.com/office/drawing/2007/8/2/chart" xmlns:mc="http://schemas.openxmlformats.org/markup-compatibility/2006">
                      <c:ext uri="{02D57815-91ED-43cb-92C2-25804820EDAC}">
                        <c15:formulaRef>
                          <c15:sqref>Sheet1!$B$1</c15:sqref>
                        </c15:formulaRef>
                      </c:ext>
                    </c:extLst>
                    <c:strCache>
                      <c:ptCount val="1"/>
                      <c:pt idx="0">
                        <c:v>Chart</c:v>
                      </c:pt>
                    </c:strCache>
                  </c:strRef>
                </c15:tx>
              </c15:filteredSeriesTitle>
            </c:ext>
            <c:ext xmlns:c15="http://schemas.microsoft.com/office/drawing/2012/chart" uri="{02D57815-91ED-43cb-92C2-25804820EDAC}">
              <c15:filteredCategoryTitle>
                <c15:cat>
                  <c:strRef>
                    <c:extLst xmlns:c16="http://schemas.microsoft.com/office/drawing/2014/chart" xmlns:c14="http://schemas.microsoft.com/office/drawing/2007/8/2/chart" xmlns:mc="http://schemas.openxmlformats.org/markup-compatibility/2006">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0-2861-4C87-A388-6591A0821027}"/>
            </c:ext>
          </c:extLst>
        </c:ser>
        <c:ser>
          <c:idx val="1"/>
          <c:order val="1"/>
          <c:spPr>
            <a:solidFill>
              <a:schemeClr val="accent2"/>
            </a:solidFill>
            <a:ln>
              <a:noFill/>
            </a:ln>
            <a:effectLst/>
          </c:spPr>
          <c:invertIfNegative val="0"/>
          <c:val>
            <c:numRef>
              <c:f>Sheet1!$C$2:$C$5</c:f>
              <c:numCache>
                <c:formatCode>General</c:formatCode>
                <c:ptCount val="4"/>
                <c:pt idx="0">
                  <c:v>2.4</c:v>
                </c:pt>
                <c:pt idx="1">
                  <c:v>4.4000000000000004</c:v>
                </c:pt>
                <c:pt idx="2">
                  <c:v>1.8</c:v>
                </c:pt>
                <c:pt idx="3">
                  <c:v>2.8</c:v>
                </c:pt>
              </c:numCache>
            </c:numRef>
          </c:val>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02D57815-91ED-43cb-92C2-25804820EDAC}">
              <c15:filteredSeriesTitle>
                <c15:tx>
                  <c:strRef>
                    <c:extLst xmlns:c16="http://schemas.microsoft.com/office/drawing/2014/chart" xmlns:c14="http://schemas.microsoft.com/office/drawing/2007/8/2/chart" xmlns:mc="http://schemas.openxmlformats.org/markup-compatibility/2006">
                      <c:ext uri="{02D57815-91ED-43cb-92C2-25804820EDAC}">
                        <c15:formulaRef>
                          <c15:sqref>Sheet1!$C$1</c15:sqref>
                        </c15:formulaRef>
                      </c:ext>
                    </c:extLst>
                    <c:strCache>
                      <c:ptCount val="1"/>
                      <c:pt idx="0">
                        <c:v>Table</c:v>
                      </c:pt>
                    </c:strCache>
                  </c:strRef>
                </c15:tx>
              </c15:filteredSeriesTitle>
            </c:ext>
            <c:ext xmlns:c15="http://schemas.microsoft.com/office/drawing/2012/chart" uri="{02D57815-91ED-43cb-92C2-25804820EDAC}">
              <c15:filteredCategoryTitle>
                <c15:cat>
                  <c:strRef>
                    <c:extLst xmlns:c16="http://schemas.microsoft.com/office/drawing/2014/chart" xmlns:c14="http://schemas.microsoft.com/office/drawing/2007/8/2/chart" xmlns:mc="http://schemas.openxmlformats.org/markup-compatibility/2006">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1-2861-4C87-A388-6591A0821027}"/>
            </c:ext>
          </c:extLst>
        </c:ser>
        <c:ser>
          <c:idx val="2"/>
          <c:order val="2"/>
          <c:spPr>
            <a:solidFill>
              <a:schemeClr val="accent3"/>
            </a:solidFill>
            <a:ln>
              <a:noFill/>
            </a:ln>
            <a:effectLst/>
          </c:spPr>
          <c:invertIfNegative val="0"/>
          <c:val>
            <c:numRef>
              <c:f>Sheet1!$D$2:$D$5</c:f>
              <c:numCache>
                <c:formatCode>General</c:formatCode>
                <c:ptCount val="4"/>
                <c:pt idx="0">
                  <c:v>2</c:v>
                </c:pt>
                <c:pt idx="1">
                  <c:v>4.5</c:v>
                </c:pt>
                <c:pt idx="2">
                  <c:v>3</c:v>
                </c:pt>
                <c:pt idx="3">
                  <c:v>5</c:v>
                </c:pt>
              </c:numCache>
            </c:numRef>
          </c:val>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02D57815-91ED-43cb-92C2-25804820EDAC}">
              <c15:filteredSeriesTitle>
                <c15:tx>
                  <c:strRef>
                    <c:extLst xmlns:c16="http://schemas.microsoft.com/office/drawing/2014/chart" xmlns:c14="http://schemas.microsoft.com/office/drawing/2007/8/2/chart" xmlns:mc="http://schemas.openxmlformats.org/markup-compatibility/2006">
                      <c:ext uri="{02D57815-91ED-43cb-92C2-25804820EDAC}">
                        <c15:formulaRef>
                          <c15:sqref>Sheet1!$D$1</c15:sqref>
                        </c15:formulaRef>
                      </c:ext>
                    </c:extLst>
                    <c:strCache>
                      <c:ptCount val="1"/>
                      <c:pt idx="0">
                        <c:v>Infographic</c:v>
                      </c:pt>
                    </c:strCache>
                  </c:strRef>
                </c15:tx>
              </c15:filteredSeriesTitle>
            </c:ext>
            <c:ext xmlns:c15="http://schemas.microsoft.com/office/drawing/2012/chart" uri="{02D57815-91ED-43cb-92C2-25804820EDAC}">
              <c15:filteredCategoryTitle>
                <c15:cat>
                  <c:strRef>
                    <c:extLst xmlns:c16="http://schemas.microsoft.com/office/drawing/2014/chart" xmlns:c14="http://schemas.microsoft.com/office/drawing/2007/8/2/chart" xmlns:mc="http://schemas.openxmlformats.org/markup-compatibility/2006">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2-2861-4C87-A388-6591A0821027}"/>
            </c:ext>
          </c:extLst>
        </c:ser>
        <c:dLbls>
          <c:showLegendKey val="0"/>
          <c:showVal val="0"/>
          <c:showCatName val="0"/>
          <c:showSerName val="0"/>
          <c:showPercent val="0"/>
          <c:showBubbleSize val="0"/>
        </c:dLbls>
        <c:gapWidth val="219"/>
        <c:overlap val="-27"/>
        <c:axId val="815099888"/>
        <c:axId val="815098576"/>
      </c:barChart>
      <c:catAx>
        <c:axId val="81509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15098576"/>
        <c:crosses val="autoZero"/>
        <c:auto val="1"/>
        <c:lblAlgn val="ctr"/>
        <c:lblOffset val="100"/>
        <c:noMultiLvlLbl val="0"/>
      </c:catAx>
      <c:valAx>
        <c:axId val="81509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1509988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785DCF-3F9E-46DD-AD2C-4564ECA52146}"/>
              </a:ext>
            </a:extLst>
          </p:cNvPr>
          <p:cNvSpPr>
            <a:spLocks noGrp="1"/>
          </p:cNvSpPr>
          <p:nvPr>
            <p:ph type="sldNum" sz="quarter" idx="3"/>
          </p:nvPr>
        </p:nvSpPr>
        <p:spPr>
          <a:xfrm>
            <a:off x="3099460" y="8811490"/>
            <a:ext cx="659080" cy="332509"/>
          </a:xfrm>
          <a:prstGeom prst="rect">
            <a:avLst/>
          </a:prstGeom>
        </p:spPr>
        <p:txBody>
          <a:bodyPr vert="horz" lIns="91440" tIns="45720" rIns="91440" bIns="45720" rtlCol="0" anchor="b"/>
          <a:lstStyle>
            <a:lvl1pPr algn="r">
              <a:defRPr sz="1200"/>
            </a:lvl1pPr>
          </a:lstStyle>
          <a:p>
            <a:pPr algn="ctr"/>
            <a:fld id="{6E80CEDA-A264-45CE-9087-72DB2747C747}" type="slidenum">
              <a:rPr lang="en-US" sz="1000" smtClean="0"/>
              <a:pPr algn="ctr"/>
              <a:t>‹#›</a:t>
            </a:fld>
            <a:endParaRPr lang="en-US" sz="1000" dirty="0"/>
          </a:p>
        </p:txBody>
      </p:sp>
    </p:spTree>
    <p:extLst>
      <p:ext uri="{BB962C8B-B14F-4D97-AF65-F5344CB8AC3E}">
        <p14:creationId xmlns:p14="http://schemas.microsoft.com/office/powerpoint/2010/main" val="1313940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191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33800"/>
            <a:ext cx="5486400" cy="5089566"/>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010395" y="8823366"/>
            <a:ext cx="837210" cy="320634"/>
          </a:xfrm>
          <a:prstGeom prst="rect">
            <a:avLst/>
          </a:prstGeom>
        </p:spPr>
        <p:txBody>
          <a:bodyPr vert="horz" lIns="91440" tIns="45720" rIns="91440" bIns="45720" rtlCol="0" anchor="b"/>
          <a:lstStyle>
            <a:lvl1pPr algn="ctr">
              <a:defRPr sz="1000"/>
            </a:lvl1pPr>
          </a:lstStyle>
          <a:p>
            <a:fld id="{50F74E25-A557-45B7-A614-AD8C8D22B6B6}" type="slidenum">
              <a:rPr lang="en-US" smtClean="0"/>
              <a:pPr/>
              <a:t>‹#›</a:t>
            </a:fld>
            <a:endParaRPr lang="en-US" dirty="0"/>
          </a:p>
        </p:txBody>
      </p:sp>
    </p:spTree>
    <p:extLst>
      <p:ext uri="{BB962C8B-B14F-4D97-AF65-F5344CB8AC3E}">
        <p14:creationId xmlns:p14="http://schemas.microsoft.com/office/powerpoint/2010/main" val="3644529881"/>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8600" algn="l" defTabSz="914400" rtl="0" eaLnBrk="1" latinLnBrk="0" hangingPunct="1">
      <a:spcAft>
        <a:spcPts val="300"/>
      </a:spcAft>
      <a:defRPr sz="1200" kern="1200">
        <a:solidFill>
          <a:schemeClr val="tx1"/>
        </a:solidFill>
        <a:latin typeface="+mn-lt"/>
        <a:ea typeface="+mn-ea"/>
        <a:cs typeface="+mn-cs"/>
      </a:defRPr>
    </a:lvl2pPr>
    <a:lvl3pPr marL="457200" algn="l" defTabSz="914400" rtl="0" eaLnBrk="1" latinLnBrk="0" hangingPunct="1">
      <a:spcAft>
        <a:spcPts val="300"/>
      </a:spcAft>
      <a:defRPr sz="1200" kern="1200">
        <a:solidFill>
          <a:schemeClr val="tx1"/>
        </a:solidFill>
        <a:latin typeface="+mn-lt"/>
        <a:ea typeface="+mn-ea"/>
        <a:cs typeface="+mn-cs"/>
      </a:defRPr>
    </a:lvl3pPr>
    <a:lvl4pPr marL="685800" algn="l" defTabSz="914400" rtl="0" eaLnBrk="1" latinLnBrk="0" hangingPunct="1">
      <a:spcAft>
        <a:spcPts val="300"/>
      </a:spcAft>
      <a:defRPr sz="1200" kern="1200">
        <a:solidFill>
          <a:schemeClr val="tx1"/>
        </a:solidFill>
        <a:latin typeface="+mn-lt"/>
        <a:ea typeface="+mn-ea"/>
        <a:cs typeface="+mn-cs"/>
      </a:defRPr>
    </a:lvl4pPr>
    <a:lvl5pPr marL="914400" algn="l" defTabSz="914400" rtl="0" eaLnBrk="1" latinLnBrk="0" hangingPunct="1">
      <a:spcAft>
        <a:spcPts val="30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352" userDrawn="1">
          <p15:clr>
            <a:srgbClr val="F26B43"/>
          </p15:clr>
        </p15:guide>
        <p15:guide id="3" orient="horz" pos="264" userDrawn="1">
          <p15:clr>
            <a:srgbClr val="F26B43"/>
          </p15:clr>
        </p15:guide>
        <p15:guide id="4" pos="432" userDrawn="1">
          <p15:clr>
            <a:srgbClr val="F26B43"/>
          </p15:clr>
        </p15:guide>
        <p15:guide id="5" pos="3888" userDrawn="1">
          <p15:clr>
            <a:srgbClr val="F26B43"/>
          </p15:clr>
        </p15:guide>
        <p15:guide id="6" orient="horz"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Dan Fox and I’m a Principal Specialist Solutions Architect at AWS. Welcome to the AWS Step Functions Workshop. Thank you for participating. </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this workshop you will learn the primary features of AWS Step Functions through a series of hands on modules. Step Functions is a really exciting service, and it generates a lot of talk value among my colleagues both within AWS and outside of it. I know many of my peers in the Solution Architect community at AWS think of step functions as a paradigm shift in software development, offering a new top layer of abstraction for cloud native applications.</a:t>
            </a:r>
          </a:p>
          <a:p>
            <a:endParaRPr lang="en-US" dirty="0"/>
          </a:p>
          <a:p>
            <a:r>
              <a:rPr lang="en-US" dirty="0"/>
              <a:t>This is a hands on workshop and it does get to the code level, but coding experience is not necessary to be successful today. If you haven’t coded in a while, or even if you’ve never coded you will still feel successful at the end of this session of you engage with the materials. </a:t>
            </a:r>
          </a:p>
          <a:p>
            <a:endParaRPr lang="en-US" dirty="0"/>
          </a:p>
          <a:p>
            <a:r>
              <a:rPr lang="en-US" dirty="0"/>
              <a:t>If you’re seeing this video in YouTube you should find a link to the workshop materials in the notes below. In order to participate in this workshop you will need an AWS account. If you’re at an AWS hosted event, you may be provided with a temporary AWS account. If you are choosing the self service option, you will follow the instructions to deploy the workshop materials into your own account. </a:t>
            </a:r>
          </a:p>
          <a:p>
            <a:endParaRPr lang="en-US" dirty="0"/>
          </a:p>
          <a:p>
            <a:r>
              <a:rPr lang="en-US" sz="1200" b="0" i="0" kern="1200" dirty="0">
                <a:solidFill>
                  <a:schemeClr val="tx1"/>
                </a:solidFill>
                <a:effectLst/>
                <a:latin typeface="+mn-lt"/>
                <a:ea typeface="+mn-ea"/>
                <a:cs typeface="+mn-cs"/>
              </a:rPr>
              <a:t>This workshop may be run in either a hosted or self-service mode. In an AWS hosted event you may be provided with a temporary, free AWS account with the workshop materials previously deployed and configured. You can request a hosted event from your </a:t>
            </a:r>
            <a:r>
              <a:rPr lang="en-US" sz="1200" b="0" i="0" kern="1200">
                <a:solidFill>
                  <a:schemeClr val="tx1"/>
                </a:solidFill>
                <a:effectLst/>
                <a:latin typeface="+mn-lt"/>
                <a:ea typeface="+mn-ea"/>
                <a:cs typeface="+mn-cs"/>
              </a:rPr>
              <a:t>AWS account team.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self-service mode, you will deploy the workshop materials to your own AWS account through CloudFormation templates. For self-service participants, set up and clean up instructions are provided at the beginning and end of each module. </a:t>
            </a:r>
            <a:r>
              <a:rPr lang="en-US" dirty="0"/>
              <a:t>The workshop itself is free. The only costs to you are the costs of the resources deployed in your AWS account. If you follow the cleanup instructions, those costs should be less than dollar for the entire workshop.</a:t>
            </a:r>
          </a:p>
          <a:p>
            <a:endParaRPr lang="en-US" dirty="0"/>
          </a:p>
          <a:p>
            <a:r>
              <a:rPr lang="en-US" dirty="0"/>
              <a:t>So with that, let’s jump right in.</a:t>
            </a:r>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1</a:t>
            </a:fld>
            <a:endParaRPr lang="en-US" dirty="0"/>
          </a:p>
        </p:txBody>
      </p:sp>
    </p:spTree>
    <p:extLst>
      <p:ext uri="{BB962C8B-B14F-4D97-AF65-F5344CB8AC3E}">
        <p14:creationId xmlns:p14="http://schemas.microsoft.com/office/powerpoint/2010/main" val="1168998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Step Functions has two workflow types. Standard workflows are designed to support long-running, durable and auditable workflows. These could be workflows that may need to durably take long pauses, possibly even require human interventions.</a:t>
            </a:r>
          </a:p>
          <a:p>
            <a:endParaRPr lang="en-US" b="0" dirty="0"/>
          </a:p>
          <a:p>
            <a:r>
              <a:rPr lang="en-US" b="0" dirty="0"/>
              <a:t>Express workflows are designed for high volume event processing s</a:t>
            </a:r>
            <a:r>
              <a:rPr lang="en-US" sz="1200" b="0" i="0" kern="1200" dirty="0">
                <a:solidFill>
                  <a:schemeClr val="tx1"/>
                </a:solidFill>
                <a:effectLst/>
                <a:latin typeface="+mn-lt"/>
                <a:ea typeface="+mn-ea"/>
                <a:cs typeface="+mn-cs"/>
              </a:rPr>
              <a:t>uch as IoT data ingestion, streaming data processing, and mobile application backends.</a:t>
            </a:r>
            <a:endParaRPr lang="en-US" b="0" dirty="0"/>
          </a:p>
          <a:p>
            <a:endParaRPr lang="en-US" b="0" dirty="0"/>
          </a:p>
          <a:p>
            <a:r>
              <a:rPr lang="en-US" b="0" dirty="0"/>
              <a:t>You can see some of the differences between the two workflow types in this table. Most notable here is that a standard workflow can continue execution for up to one year, while an express workflow is limited to 5 minutes.</a:t>
            </a:r>
          </a:p>
          <a:p>
            <a:endParaRPr lang="en-US" b="0" dirty="0"/>
          </a:p>
          <a:p>
            <a:r>
              <a:rPr lang="en-US" b="0" dirty="0"/>
              <a:t>With regard to state transitions, the standard workflow supports an initial bucket of 5,000 with a 1500 per second refill rate. While express workflows support an unlimited amount of state transitions.</a:t>
            </a:r>
          </a:p>
          <a:p>
            <a:endParaRPr lang="en-US" b="0" dirty="0"/>
          </a:p>
          <a:p>
            <a:r>
              <a:rPr lang="en-US" b="0" dirty="0"/>
              <a:t>Each workflow type has differing quotas and supported features, you can explore these in the Step Functions documentation.</a:t>
            </a:r>
            <a:endParaRPr lang="en-SG" b="0" dirty="0"/>
          </a:p>
        </p:txBody>
      </p:sp>
    </p:spTree>
    <p:extLst>
      <p:ext uri="{BB962C8B-B14F-4D97-AF65-F5344CB8AC3E}">
        <p14:creationId xmlns:p14="http://schemas.microsoft.com/office/powerpoint/2010/main" val="143627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other interesting Step Functions feature worth learning about is the the </a:t>
            </a:r>
            <a:r>
              <a:rPr lang="en-US" dirty="0" err="1"/>
              <a:t>WorkFlow</a:t>
            </a:r>
            <a:r>
              <a:rPr lang="en-US" dirty="0"/>
              <a:t> Studio. Workflow Studio is a low code visual editor for designing workflows. You can find it in authoring mode when you’re creating or editing a workflow. With Workflow Studio you can drag and drop integrations and flow choices to form complex application logic. We’ll set aside some time in today’s workshop to review this useful editor.</a:t>
            </a:r>
          </a:p>
        </p:txBody>
      </p:sp>
      <p:sp>
        <p:nvSpPr>
          <p:cNvPr id="4" name="Slide Number Placeholder 3"/>
          <p:cNvSpPr>
            <a:spLocks noGrp="1"/>
          </p:cNvSpPr>
          <p:nvPr>
            <p:ph type="sldNum" sz="quarter" idx="5"/>
          </p:nvPr>
        </p:nvSpPr>
        <p:spPr/>
        <p:txBody>
          <a:bodyPr/>
          <a:lstStyle/>
          <a:p>
            <a:fld id="{50F74E25-A557-45B7-A614-AD8C8D22B6B6}" type="slidenum">
              <a:rPr lang="en-US" smtClean="0"/>
              <a:pPr/>
              <a:t>11</a:t>
            </a:fld>
            <a:endParaRPr lang="en-US" dirty="0"/>
          </a:p>
        </p:txBody>
      </p:sp>
    </p:spTree>
    <p:extLst>
      <p:ext uri="{BB962C8B-B14F-4D97-AF65-F5344CB8AC3E}">
        <p14:creationId xmlns:p14="http://schemas.microsoft.com/office/powerpoint/2010/main" val="2456817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task patterns. These task patterns are where we’ll be spending most of our time today. When you create a task with Step Functions by calling any of over 200 integrated services, there are 3 patterns that you can use for integration. The first pattern is called request response. When you use this pattern Step Functions proceeds immediately to the next step of the workflow without waiting for the service to complete it’s job.</a:t>
            </a:r>
          </a:p>
          <a:p>
            <a:endParaRPr lang="en-US" dirty="0"/>
          </a:p>
          <a:p>
            <a:r>
              <a:rPr lang="en-US" dirty="0"/>
              <a:t>The second pattern is called sync polling. When you use this pattern, Step Functions will monitor the underlying service and only proceed to the next step in the workflow when the service completes it’s job.</a:t>
            </a:r>
          </a:p>
          <a:p>
            <a:endParaRPr lang="en-US" dirty="0"/>
          </a:p>
          <a:p>
            <a:r>
              <a:rPr lang="en-US" dirty="0"/>
              <a:t>The last pattern is the callback pattern. With this pattern step functions provides a task token to the integrated service, then only proceeds to the next step in the workflow after the token is returned. All right let’s jump in.</a:t>
            </a:r>
          </a:p>
        </p:txBody>
      </p:sp>
      <p:sp>
        <p:nvSpPr>
          <p:cNvPr id="4" name="Slide Number Placeholder 3"/>
          <p:cNvSpPr>
            <a:spLocks noGrp="1"/>
          </p:cNvSpPr>
          <p:nvPr>
            <p:ph type="sldNum" sz="quarter" idx="5"/>
          </p:nvPr>
        </p:nvSpPr>
        <p:spPr/>
        <p:txBody>
          <a:bodyPr/>
          <a:lstStyle/>
          <a:p>
            <a:fld id="{50F74E25-A557-45B7-A614-AD8C8D22B6B6}" type="slidenum">
              <a:rPr lang="en-US" smtClean="0"/>
              <a:pPr/>
              <a:t>12</a:t>
            </a:fld>
            <a:endParaRPr lang="en-US" dirty="0"/>
          </a:p>
        </p:txBody>
      </p:sp>
    </p:spTree>
    <p:extLst>
      <p:ext uri="{BB962C8B-B14F-4D97-AF65-F5344CB8AC3E}">
        <p14:creationId xmlns:p14="http://schemas.microsoft.com/office/powerpoint/2010/main" val="3085946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13</a:t>
            </a:fld>
            <a:endParaRPr lang="en-US" dirty="0"/>
          </a:p>
        </p:txBody>
      </p:sp>
    </p:spTree>
    <p:extLst>
      <p:ext uri="{BB962C8B-B14F-4D97-AF65-F5344CB8AC3E}">
        <p14:creationId xmlns:p14="http://schemas.microsoft.com/office/powerpoint/2010/main" val="144224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for the presentation part of this Builder Session.</a:t>
            </a:r>
          </a:p>
          <a:p>
            <a:endParaRPr lang="en-US" dirty="0"/>
          </a:p>
          <a:p>
            <a:r>
              <a:rPr lang="en-US" dirty="0"/>
              <a:t>If you are interested enough to continue, then please join us at this URL.</a:t>
            </a:r>
          </a:p>
          <a:p>
            <a:endParaRPr lang="en-US" dirty="0"/>
          </a:p>
          <a:p>
            <a:r>
              <a:rPr lang="en-US" dirty="0"/>
              <a:t>You’ll be taken to a landing page with two links. Click the first to open the workshop.</a:t>
            </a:r>
          </a:p>
          <a:p>
            <a:endParaRPr lang="en-US" dirty="0"/>
          </a:p>
          <a:p>
            <a:r>
              <a:rPr lang="en-US" dirty="0"/>
              <a:t>Click the launch button to open your free, temporary </a:t>
            </a:r>
            <a:r>
              <a:rPr lang="en-US" dirty="0" err="1"/>
              <a:t>aws</a:t>
            </a:r>
            <a:r>
              <a:rPr lang="en-US" dirty="0"/>
              <a:t> Account.</a:t>
            </a:r>
          </a:p>
          <a:p>
            <a:endParaRPr lang="en-US" dirty="0"/>
          </a:p>
          <a:p>
            <a:r>
              <a:rPr lang="en-US" dirty="0"/>
              <a:t>We’ll be toggling back and forth between the workshop and the the AWS console during this session.</a:t>
            </a:r>
          </a:p>
          <a:p>
            <a:endParaRPr lang="en-US" dirty="0"/>
          </a:p>
          <a:p>
            <a:r>
              <a:rPr lang="en-US" dirty="0"/>
              <a:t>We’ll take short pause now, and resume once everyone has those two screens up.</a:t>
            </a:r>
          </a:p>
          <a:p>
            <a:endParaRPr lang="en-US" dirty="0"/>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15</a:t>
            </a:fld>
            <a:endParaRPr lang="en-US" dirty="0"/>
          </a:p>
        </p:txBody>
      </p:sp>
    </p:spTree>
    <p:extLst>
      <p:ext uri="{BB962C8B-B14F-4D97-AF65-F5344CB8AC3E}">
        <p14:creationId xmlns:p14="http://schemas.microsoft.com/office/powerpoint/2010/main" val="621305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99334"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FC4C1AEB-C3F1-48CD-A361-EB57AD54D60D}" type="slidenum">
              <a:rPr lang="en-US" altLang="en-US" sz="1200">
                <a:solidFill>
                  <a:srgbClr val="000000"/>
                </a:solidFill>
              </a:rPr>
              <a:pPr/>
              <a:t>23</a:t>
            </a:fld>
            <a:endParaRPr lang="en-US" altLang="en-US" sz="1200" dirty="0">
              <a:solidFill>
                <a:srgbClr val="000000"/>
              </a:solidFill>
            </a:endParaRPr>
          </a:p>
        </p:txBody>
      </p:sp>
    </p:spTree>
    <p:extLst>
      <p:ext uri="{BB962C8B-B14F-4D97-AF65-F5344CB8AC3E}">
        <p14:creationId xmlns:p14="http://schemas.microsoft.com/office/powerpoint/2010/main" val="881130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054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4EBC940A-7B5C-4E0B-AAC0-FC62AA52CD11}" type="slidenum">
              <a:rPr lang="en-US" altLang="en-US" sz="1200">
                <a:solidFill>
                  <a:srgbClr val="000000"/>
                </a:solidFill>
              </a:rPr>
              <a:pPr/>
              <a:t>24</a:t>
            </a:fld>
            <a:endParaRPr lang="en-US" altLang="en-US" sz="1200" dirty="0">
              <a:solidFill>
                <a:srgbClr val="000000"/>
              </a:solidFill>
            </a:endParaRPr>
          </a:p>
        </p:txBody>
      </p:sp>
    </p:spTree>
    <p:extLst>
      <p:ext uri="{BB962C8B-B14F-4D97-AF65-F5344CB8AC3E}">
        <p14:creationId xmlns:p14="http://schemas.microsoft.com/office/powerpoint/2010/main" val="2324662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27</a:t>
            </a:fld>
            <a:endParaRPr lang="en-US" altLang="en-US" dirty="0"/>
          </a:p>
        </p:txBody>
      </p:sp>
    </p:spTree>
    <p:extLst>
      <p:ext uri="{BB962C8B-B14F-4D97-AF65-F5344CB8AC3E}">
        <p14:creationId xmlns:p14="http://schemas.microsoft.com/office/powerpoint/2010/main" val="3472992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28</a:t>
            </a:fld>
            <a:endParaRPr lang="en-US" altLang="en-US" dirty="0"/>
          </a:p>
        </p:txBody>
      </p:sp>
    </p:spTree>
    <p:extLst>
      <p:ext uri="{BB962C8B-B14F-4D97-AF65-F5344CB8AC3E}">
        <p14:creationId xmlns:p14="http://schemas.microsoft.com/office/powerpoint/2010/main" val="3749165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29</a:t>
            </a:fld>
            <a:endParaRPr lang="en-US" altLang="en-US" dirty="0"/>
          </a:p>
        </p:txBody>
      </p:sp>
    </p:spTree>
    <p:extLst>
      <p:ext uri="{BB962C8B-B14F-4D97-AF65-F5344CB8AC3E}">
        <p14:creationId xmlns:p14="http://schemas.microsoft.com/office/powerpoint/2010/main" val="290787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a quick overview of our session together today. I’ll provide a high level overview of Step Functions.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Then we will transition to a series of hands on workshop labs. Each participant of this builders session will be given their own, temporary, free AWS account. </a:t>
            </a:r>
            <a:r>
              <a:rPr lang="en-US" dirty="0"/>
              <a:t>These accounts are preconfigured to contain our lab assets so please us the account we give you today and not your own account.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workshop contains 10 modules and is designed to teach you primary features of Step Functions.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duration of this session is one hour.</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F74E25-A557-45B7-A614-AD8C8D22B6B6}" type="slidenum">
              <a:rPr lang="en-US" smtClean="0"/>
              <a:pPr/>
              <a:t>2</a:t>
            </a:fld>
            <a:endParaRPr lang="en-US" dirty="0"/>
          </a:p>
        </p:txBody>
      </p:sp>
    </p:spTree>
    <p:extLst>
      <p:ext uri="{BB962C8B-B14F-4D97-AF65-F5344CB8AC3E}">
        <p14:creationId xmlns:p14="http://schemas.microsoft.com/office/powerpoint/2010/main" val="3169643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798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108FAEF6-550E-4736-8289-9FA83201BFC9}" type="slidenum">
              <a:rPr lang="en-US" altLang="en-US" sz="1200"/>
              <a:pPr/>
              <a:t>30</a:t>
            </a:fld>
            <a:endParaRPr lang="en-US" altLang="en-US" sz="1200" dirty="0"/>
          </a:p>
        </p:txBody>
      </p:sp>
    </p:spTree>
    <p:extLst>
      <p:ext uri="{BB962C8B-B14F-4D97-AF65-F5344CB8AC3E}">
        <p14:creationId xmlns:p14="http://schemas.microsoft.com/office/powerpoint/2010/main" val="73542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signs that might indicate that you need an orchestration service.</a:t>
            </a:r>
          </a:p>
          <a:p>
            <a:endParaRPr lang="en-US" dirty="0"/>
          </a:p>
          <a:p>
            <a:r>
              <a:rPr lang="en-US" dirty="0"/>
              <a:t>If the answer to any of these questions is yes, then you might benefit from Step Functions.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24883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of the most common orchestration patterns that we see in applications?</a:t>
            </a:r>
          </a:p>
          <a:p>
            <a:endParaRPr lang="en-US" dirty="0"/>
          </a:p>
          <a:p>
            <a:r>
              <a:rPr lang="en-US" dirty="0"/>
              <a:t>You may want to sequence your tasks. For example, you need to perform fraud detection, then based on the results you can approve or deny a transaction.</a:t>
            </a:r>
          </a:p>
          <a:p>
            <a:endParaRPr lang="en-US" dirty="0"/>
          </a:p>
          <a:p>
            <a:r>
              <a:rPr lang="en-US" dirty="0"/>
              <a:t>You may want to retry failed tasks. For example, you may have a downstream service that occasionally fails. You may want to implement retry intervals, maximum attempts, and backoff rates.</a:t>
            </a:r>
          </a:p>
          <a:p>
            <a:endParaRPr lang="en-US" dirty="0"/>
          </a:p>
          <a:p>
            <a:r>
              <a:rPr lang="en-US" dirty="0"/>
              <a:t>You may want to run tasks in parallel. For example, a customer purchase could trigger services for accounting, inventory, fulfillment and shipping</a:t>
            </a:r>
          </a:p>
          <a:p>
            <a:endParaRPr lang="en-US" dirty="0"/>
          </a:p>
          <a:p>
            <a:r>
              <a:rPr lang="en-US" dirty="0"/>
              <a:t>You may want to select tasks based on the data you receive. For example, you may have user generated data that has different processing and storage requirements based on its country of origin.</a:t>
            </a:r>
          </a:p>
          <a:p>
            <a:endParaRPr lang="en-US" dirty="0"/>
          </a:p>
          <a:p>
            <a:r>
              <a:rPr lang="en-US" dirty="0"/>
              <a:t>You may want to implement a try / catch / finally flow control pattern in your application.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324145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service orchestration seems useful to you then you might benefit from AWS Step Functions.</a:t>
            </a:r>
          </a:p>
          <a:p>
            <a:endParaRPr lang="en-US" dirty="0"/>
          </a:p>
          <a:p>
            <a:r>
              <a:rPr lang="en-US" dirty="0"/>
              <a:t>What is the the Step Functions service?</a:t>
            </a:r>
          </a:p>
          <a:p>
            <a:endParaRPr lang="en-US" dirty="0"/>
          </a:p>
          <a:p>
            <a:r>
              <a:rPr lang="en-US" dirty="0"/>
              <a:t>AWS Step Functions is a low-code visual workflow service that can provide orchestration for AWS services</a:t>
            </a:r>
          </a:p>
          <a:p>
            <a:endParaRPr lang="en-US" dirty="0"/>
          </a:p>
          <a:p>
            <a:r>
              <a:rPr lang="en-US" dirty="0"/>
              <a:t>Step functions supports many common workflow patterns like retries, error handling, parallel processing, branching logic, service integrations, and observability.</a:t>
            </a:r>
          </a:p>
          <a:p>
            <a:endParaRPr lang="en-US" dirty="0"/>
          </a:p>
          <a:p>
            <a:r>
              <a:rPr lang="en-US" dirty="0"/>
              <a:t>Step Function simplifies the implementation of these common tasks so developers can focus on higher-value business logic.</a:t>
            </a:r>
          </a:p>
          <a:p>
            <a:endParaRPr lang="en-US" dirty="0"/>
          </a:p>
          <a:p>
            <a:r>
              <a:rPr lang="en-US" dirty="0"/>
              <a:t>Step Functions can be used in a wide variety of applications including data processing, machine learning, microservice orchestration and IT and security automation. Some people even use step functions as a CI/CD pipeline.</a:t>
            </a:r>
          </a:p>
        </p:txBody>
      </p:sp>
      <p:sp>
        <p:nvSpPr>
          <p:cNvPr id="4" name="Slide Number Placeholder 3"/>
          <p:cNvSpPr>
            <a:spLocks noGrp="1"/>
          </p:cNvSpPr>
          <p:nvPr>
            <p:ph type="sldNum" sz="quarter" idx="5"/>
          </p:nvPr>
        </p:nvSpPr>
        <p:spPr/>
        <p:txBody>
          <a:bodyPr/>
          <a:lstStyle/>
          <a:p>
            <a:fld id="{50F74E25-A557-45B7-A614-AD8C8D22B6B6}" type="slidenum">
              <a:rPr lang="en-US" smtClean="0"/>
              <a:pPr/>
              <a:t>5</a:t>
            </a:fld>
            <a:endParaRPr lang="en-US" dirty="0"/>
          </a:p>
        </p:txBody>
      </p:sp>
    </p:spTree>
    <p:extLst>
      <p:ext uri="{BB962C8B-B14F-4D97-AF65-F5344CB8AC3E}">
        <p14:creationId xmlns:p14="http://schemas.microsoft.com/office/powerpoint/2010/main" val="393032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some of the primary concepts within Step Functions. The first one we’ll cover is the concept of workflows. What is a workflow in Step Functions? </a:t>
            </a:r>
          </a:p>
          <a:p>
            <a:endParaRPr lang="en-US" dirty="0"/>
          </a:p>
          <a:p>
            <a:r>
              <a:rPr lang="en-US" dirty="0"/>
              <a:t>A workflow is a map of all of the logical pathways that can be executed within an application. </a:t>
            </a:r>
          </a:p>
          <a:p>
            <a:endParaRPr lang="en-US" dirty="0"/>
          </a:p>
          <a:p>
            <a:r>
              <a:rPr lang="en-US" dirty="0"/>
              <a:t>In step functions workflows are written using a syntax called Amazon States Language or ASL. We’ll be learning more about ASL later in this session.</a:t>
            </a:r>
          </a:p>
          <a:p>
            <a:endParaRPr lang="en-US" dirty="0"/>
          </a:p>
          <a:p>
            <a:r>
              <a:rPr lang="en-US" dirty="0"/>
              <a:t>Workflows often referred to as state machines.</a:t>
            </a:r>
          </a:p>
          <a:p>
            <a:endParaRPr lang="en-US" dirty="0"/>
          </a:p>
          <a:p>
            <a:r>
              <a:rPr lang="en-US" dirty="0"/>
              <a:t>State machines are composed of steps called states.</a:t>
            </a:r>
          </a:p>
          <a:p>
            <a:endParaRPr lang="en-US" dirty="0"/>
          </a:p>
          <a:p>
            <a:r>
              <a:rPr lang="en-US" dirty="0"/>
              <a:t>And state machines can be used to orchestrate multiple AWS services.</a:t>
            </a:r>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6</a:t>
            </a:fld>
            <a:endParaRPr lang="en-US" dirty="0"/>
          </a:p>
        </p:txBody>
      </p:sp>
    </p:spTree>
    <p:extLst>
      <p:ext uri="{BB962C8B-B14F-4D97-AF65-F5344CB8AC3E}">
        <p14:creationId xmlns:p14="http://schemas.microsoft.com/office/powerpoint/2010/main" val="4138342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step within a workflow is called a state. A typical workflow will be composed of multiple states. Each state type is designed to perform a specific kind of action.</a:t>
            </a:r>
          </a:p>
          <a:p>
            <a:endParaRPr lang="en-US" dirty="0"/>
          </a:p>
          <a:p>
            <a:r>
              <a:rPr lang="en-US" dirty="0"/>
              <a:t>In a single execution, a state machine will begin at an initial state, that state will execute some kind of action, and then it will pass control to the next state in the sequence. That state will then execute its action, and then pass control forward again. And so on and so on.</a:t>
            </a:r>
          </a:p>
          <a:p>
            <a:endParaRPr lang="en-US" dirty="0"/>
          </a:p>
          <a:p>
            <a:r>
              <a:rPr lang="en-US" dirty="0"/>
              <a:t>The workflow will continue to progress from state to state until it reaches an end state. After which it will stop execution.</a:t>
            </a:r>
          </a:p>
          <a:p>
            <a:endParaRPr lang="en-US" dirty="0"/>
          </a:p>
          <a:p>
            <a:r>
              <a:rPr lang="en-US" dirty="0"/>
              <a:t>This is a list of the primary state types within step functions.</a:t>
            </a:r>
          </a:p>
          <a:p>
            <a:endParaRPr lang="en-US" dirty="0"/>
          </a:p>
          <a:p>
            <a:r>
              <a:rPr lang="en-US" dirty="0"/>
              <a:t>The choice state enables branching logic within your state machine.</a:t>
            </a:r>
          </a:p>
          <a:p>
            <a:r>
              <a:rPr lang="en-US" dirty="0"/>
              <a:t>The parallel state enables concurrent branches of execution.</a:t>
            </a:r>
          </a:p>
          <a:p>
            <a:r>
              <a:rPr lang="en-US" dirty="0"/>
              <a:t>The map state enables you to create dynamic pathways based on input data.</a:t>
            </a:r>
          </a:p>
          <a:p>
            <a:r>
              <a:rPr lang="en-US" dirty="0"/>
              <a:t>The pass state passes the flow control onward, but it can also provide some simple data transformation. </a:t>
            </a:r>
          </a:p>
          <a:p>
            <a:r>
              <a:rPr lang="en-US" dirty="0"/>
              <a:t>The wait state provides a delay function.</a:t>
            </a:r>
          </a:p>
          <a:p>
            <a:r>
              <a:rPr lang="en-US" dirty="0"/>
              <a:t>Succeed or fail states stop an execution with failure or success.</a:t>
            </a:r>
          </a:p>
          <a:p>
            <a:r>
              <a:rPr lang="en-US" dirty="0"/>
              <a:t>And the task state is an instruction to do some work.</a:t>
            </a:r>
          </a:p>
        </p:txBody>
      </p:sp>
      <p:sp>
        <p:nvSpPr>
          <p:cNvPr id="4" name="Slide Number Placeholder 3"/>
          <p:cNvSpPr>
            <a:spLocks noGrp="1"/>
          </p:cNvSpPr>
          <p:nvPr>
            <p:ph type="sldNum" sz="quarter" idx="5"/>
          </p:nvPr>
        </p:nvSpPr>
        <p:spPr/>
        <p:txBody>
          <a:bodyPr/>
          <a:lstStyle/>
          <a:p>
            <a:fld id="{50F74E25-A557-45B7-A614-AD8C8D22B6B6}" type="slidenum">
              <a:rPr lang="en-US" smtClean="0"/>
              <a:pPr/>
              <a:t>7</a:t>
            </a:fld>
            <a:endParaRPr lang="en-US" dirty="0"/>
          </a:p>
        </p:txBody>
      </p:sp>
    </p:spTree>
    <p:extLst>
      <p:ext uri="{BB962C8B-B14F-4D97-AF65-F5344CB8AC3E}">
        <p14:creationId xmlns:p14="http://schemas.microsoft.com/office/powerpoint/2010/main" val="364597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endParaRPr lang="en-US" dirty="0"/>
          </a:p>
          <a:p>
            <a:r>
              <a:rPr lang="en-US" dirty="0"/>
              <a:t>We are not going the specifically cover the input and output processing features in the workshop today, but you should be aware that you can pass data from state to state throughout an entire workflow and this concept of input and output processing between workflow steps is a well supported feature of Step Functions.</a:t>
            </a:r>
          </a:p>
        </p:txBody>
      </p:sp>
      <p:sp>
        <p:nvSpPr>
          <p:cNvPr id="4" name="Slide Number Placeholder 3"/>
          <p:cNvSpPr>
            <a:spLocks noGrp="1"/>
          </p:cNvSpPr>
          <p:nvPr>
            <p:ph type="sldNum" sz="quarter" idx="5"/>
          </p:nvPr>
        </p:nvSpPr>
        <p:spPr/>
        <p:txBody>
          <a:bodyPr/>
          <a:lstStyle/>
          <a:p>
            <a:fld id="{50F74E25-A557-45B7-A614-AD8C8D22B6B6}" type="slidenum">
              <a:rPr lang="en-US" smtClean="0"/>
              <a:pPr/>
              <a:t>8</a:t>
            </a:fld>
            <a:endParaRPr lang="en-US" dirty="0"/>
          </a:p>
        </p:txBody>
      </p:sp>
    </p:spTree>
    <p:extLst>
      <p:ext uri="{BB962C8B-B14F-4D97-AF65-F5344CB8AC3E}">
        <p14:creationId xmlns:p14="http://schemas.microsoft.com/office/powerpoint/2010/main" val="1955476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interesting feature launches for step functions occurred just a little while ago.</a:t>
            </a:r>
          </a:p>
          <a:p>
            <a:endParaRPr lang="en-US" dirty="0"/>
          </a:p>
          <a:p>
            <a:r>
              <a:rPr lang="en-US" dirty="0"/>
              <a:t>On Sept 30, Step Functions </a:t>
            </a:r>
            <a:r>
              <a:rPr lang="en-US" sz="1200" b="0" i="0" kern="1200" dirty="0">
                <a:solidFill>
                  <a:schemeClr val="tx1"/>
                </a:solidFill>
                <a:effectLst/>
                <a:latin typeface="+mn-lt"/>
                <a:ea typeface="+mn-ea"/>
                <a:cs typeface="+mn-cs"/>
              </a:rPr>
              <a:t>expanded the number of supported AWS Services from 17 to over 200 and AWS API Actions from 46 to over 9,000.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 functions has a very simple syntax for integrating services and </a:t>
            </a:r>
            <a:r>
              <a:rPr lang="en-US" sz="1200" b="0" i="0" kern="1200" dirty="0" err="1">
                <a:solidFill>
                  <a:schemeClr val="tx1"/>
                </a:solidFill>
                <a:effectLst/>
                <a:latin typeface="+mn-lt"/>
                <a:ea typeface="+mn-ea"/>
                <a:cs typeface="+mn-cs"/>
              </a:rPr>
              <a:t>api’s</a:t>
            </a:r>
            <a:r>
              <a:rPr lang="en-US" sz="1200" b="0" i="0" kern="1200" dirty="0">
                <a:solidFill>
                  <a:schemeClr val="tx1"/>
                </a:solidFill>
                <a:effectLst/>
                <a:latin typeface="+mn-lt"/>
                <a:ea typeface="+mn-ea"/>
                <a:cs typeface="+mn-cs"/>
              </a:rPr>
              <a:t> which you can see here.</a:t>
            </a:r>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9</a:t>
            </a:fld>
            <a:endParaRPr lang="en-US" dirty="0"/>
          </a:p>
        </p:txBody>
      </p:sp>
    </p:spTree>
    <p:extLst>
      <p:ext uri="{BB962C8B-B14F-4D97-AF65-F5344CB8AC3E}">
        <p14:creationId xmlns:p14="http://schemas.microsoft.com/office/powerpoint/2010/main" val="3895623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0DC667-FD1C-4CB4-A010-72B5DF4E56AB}"/>
              </a:ext>
            </a:extLst>
          </p:cNvPr>
          <p:cNvPicPr>
            <a:picLocks noChangeAspect="1"/>
          </p:cNvPicPr>
          <p:nvPr userDrawn="1"/>
        </p:nvPicPr>
        <p:blipFill>
          <a:blip r:embed="rId2"/>
          <a:srcRect/>
          <a:stretch/>
        </p:blipFill>
        <p:spPr bwMode="ltGray">
          <a:xfrm>
            <a:off x="1" y="0"/>
            <a:ext cx="12191999" cy="6857999"/>
          </a:xfrm>
          <a:prstGeom prst="rect">
            <a:avLst/>
          </a:prstGeom>
        </p:spPr>
      </p:pic>
      <p:pic>
        <p:nvPicPr>
          <p:cNvPr id="4" name="Picture 3">
            <a:extLst>
              <a:ext uri="{FF2B5EF4-FFF2-40B4-BE49-F238E27FC236}">
                <a16:creationId xmlns:a16="http://schemas.microsoft.com/office/drawing/2014/main" id="{EF2C9F36-A3FF-4B58-8D09-8EBE96D29AB4}"/>
              </a:ext>
            </a:extLst>
          </p:cNvPr>
          <p:cNvPicPr>
            <a:picLocks noChangeAspect="1"/>
          </p:cNvPicPr>
          <p:nvPr userDrawn="1"/>
        </p:nvPicPr>
        <p:blipFill>
          <a:blip r:embed="rId3"/>
          <a:stretch>
            <a:fillRect/>
          </a:stretch>
        </p:blipFill>
        <p:spPr>
          <a:xfrm>
            <a:off x="6315075" y="1245766"/>
            <a:ext cx="3725157" cy="1078334"/>
          </a:xfrm>
          <a:prstGeom prst="rect">
            <a:avLst/>
          </a:prstGeom>
        </p:spPr>
      </p:pic>
    </p:spTree>
    <p:extLst>
      <p:ext uri="{BB962C8B-B14F-4D97-AF65-F5344CB8AC3E}">
        <p14:creationId xmlns:p14="http://schemas.microsoft.com/office/powerpoint/2010/main" val="165956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CE531DF-77D3-411D-881D-C008AE204E4D}"/>
              </a:ext>
            </a:extLst>
          </p:cNvPr>
          <p:cNvSpPr/>
          <p:nvPr userDrawn="1"/>
        </p:nvSpPr>
        <p:spPr bwMode="auto">
          <a:xfrm rot="5400000">
            <a:off x="-3343837" y="3343838"/>
            <a:ext cx="6858001" cy="170330"/>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9365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51BC22-DB80-4C4C-AD7B-E6FAFA31A1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3" name="Text Placeholder 3"/>
          <p:cNvSpPr>
            <a:spLocks noGrp="1"/>
          </p:cNvSpPr>
          <p:nvPr>
            <p:ph idx="1" hasCustomPrompt="1"/>
          </p:nvPr>
        </p:nvSpPr>
        <p:spPr>
          <a:xfrm>
            <a:off x="269876" y="1825380"/>
            <a:ext cx="5656792" cy="4423020"/>
          </a:xfrm>
          <a:prstGeom prst="rect">
            <a:avLst/>
          </a:prstGeom>
        </p:spPr>
        <p:txBody>
          <a:bodyPr rtlCol="0"/>
          <a:lstStyle>
            <a:lvl1pPr>
              <a:spcBef>
                <a:spcPts val="0"/>
              </a:spcBef>
              <a:spcAft>
                <a:spcPts val="1200"/>
              </a:spcAft>
              <a:defRPr sz="2800" baseline="0">
                <a:solidFill>
                  <a:schemeClr val="tx1"/>
                </a:solidFill>
              </a:defRPr>
            </a:lvl1pPr>
            <a:lvl2pPr>
              <a:spcBef>
                <a:spcPts val="0"/>
              </a:spcBef>
              <a:spcAft>
                <a:spcPts val="1200"/>
              </a:spcAft>
              <a:defRPr sz="2400">
                <a:solidFill>
                  <a:schemeClr val="tx1"/>
                </a:solidFill>
              </a:defRPr>
            </a:lvl2pPr>
            <a:lvl3pPr>
              <a:spcBef>
                <a:spcPts val="0"/>
              </a:spcBef>
              <a:spcAft>
                <a:spcPts val="1200"/>
              </a:spcAft>
              <a:defRPr sz="2000">
                <a:solidFill>
                  <a:schemeClr val="tx1"/>
                </a:solidFill>
              </a:defRPr>
            </a:lvl3pPr>
            <a:lvl4pPr>
              <a:spcAft>
                <a:spcPts val="667"/>
              </a:spcAft>
              <a:defRPr/>
            </a:lvl4pPr>
            <a:lvl5pPr>
              <a:spcAft>
                <a:spcPts val="667"/>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69876" y="381001"/>
            <a:ext cx="5656792" cy="1104900"/>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and image</a:t>
            </a:r>
          </a:p>
        </p:txBody>
      </p:sp>
      <p:sp>
        <p:nvSpPr>
          <p:cNvPr id="7" name="Picture Placeholder 6">
            <a:extLst>
              <a:ext uri="{FF2B5EF4-FFF2-40B4-BE49-F238E27FC236}">
                <a16:creationId xmlns:a16="http://schemas.microsoft.com/office/drawing/2014/main" id="{A8E37B85-F7E0-4EBB-9ACC-8142C9A146A0}"/>
              </a:ext>
            </a:extLst>
          </p:cNvPr>
          <p:cNvSpPr>
            <a:spLocks noGrp="1"/>
          </p:cNvSpPr>
          <p:nvPr>
            <p:ph type="pic" sz="quarter" idx="10" hasCustomPrompt="1"/>
          </p:nvPr>
        </p:nvSpPr>
        <p:spPr bwMode="invGray">
          <a:xfrm>
            <a:off x="6265333" y="0"/>
            <a:ext cx="5926667" cy="6858000"/>
          </a:xfrm>
          <a:solidFill>
            <a:schemeClr val="bg1">
              <a:alpha val="16000"/>
            </a:schemeClr>
          </a:solidFill>
        </p:spPr>
        <p:txBody>
          <a:bodyPr anchor="ctr">
            <a:noAutofit/>
          </a:bodyPr>
          <a:lstStyle>
            <a:lvl1pPr marL="0" indent="0" algn="ctr">
              <a:buNone/>
              <a:defRPr/>
            </a:lvl1pPr>
          </a:lstStyle>
          <a:p>
            <a:r>
              <a:rPr lang="en-AU" dirty="0"/>
              <a:t>Click to insert image</a:t>
            </a:r>
          </a:p>
        </p:txBody>
      </p:sp>
      <p:sp>
        <p:nvSpPr>
          <p:cNvPr id="12" name="TextBox 3">
            <a:extLst>
              <a:ext uri="{FF2B5EF4-FFF2-40B4-BE49-F238E27FC236}">
                <a16:creationId xmlns:a16="http://schemas.microsoft.com/office/drawing/2014/main" id="{0B42F77B-EEC4-7A4C-BA40-39F02AE5F3E0}"/>
              </a:ext>
            </a:extLst>
          </p:cNvPr>
          <p:cNvSpPr txBox="1">
            <a:spLocks noChangeArrowheads="1"/>
          </p:cNvSpPr>
          <p:nvPr userDrawn="1"/>
        </p:nvSpPr>
        <p:spPr bwMode="white">
          <a:xfrm>
            <a:off x="2624668" y="6518073"/>
            <a:ext cx="3302000" cy="115416"/>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914307" eaLnBrk="1" fontAlgn="auto" hangingPunct="1">
              <a:spcBef>
                <a:spcPts val="0"/>
              </a:spcBef>
              <a:spcAft>
                <a:spcPts val="0"/>
              </a:spcAft>
              <a:defRPr/>
            </a:pPr>
            <a:r>
              <a:rPr lang="en-US" altLang="x-none" sz="750" dirty="0">
                <a:solidFill>
                  <a:schemeClr val="bg1"/>
                </a:solidFill>
                <a:latin typeface="Amazon Ember" charset="0"/>
                <a:ea typeface="Amazon Ember" charset="0"/>
                <a:cs typeface="Amazon Ember" charset="0"/>
              </a:rPr>
              <a:t>© 2021, Amazon Web Services, Inc. or its affiliates. All rights reserved.</a:t>
            </a:r>
          </a:p>
        </p:txBody>
      </p:sp>
      <p:sp>
        <p:nvSpPr>
          <p:cNvPr id="8" name="Rectangle 7">
            <a:extLst>
              <a:ext uri="{FF2B5EF4-FFF2-40B4-BE49-F238E27FC236}">
                <a16:creationId xmlns:a16="http://schemas.microsoft.com/office/drawing/2014/main" id="{29170157-910A-7D4F-A241-91EABBDF746B}"/>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10" name="TextBox 3">
            <a:extLst>
              <a:ext uri="{FF2B5EF4-FFF2-40B4-BE49-F238E27FC236}">
                <a16:creationId xmlns:a16="http://schemas.microsoft.com/office/drawing/2014/main" id="{67340DA4-A1D4-44D6-B75E-2A2C4EDDE2A8}"/>
              </a:ext>
            </a:extLst>
          </p:cNvPr>
          <p:cNvSpPr txBox="1">
            <a:spLocks noChangeArrowheads="1"/>
          </p:cNvSpPr>
          <p:nvPr userDrawn="1"/>
        </p:nvSpPr>
        <p:spPr bwMode="white">
          <a:xfrm>
            <a:off x="200025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17844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xmlns:a14="http://schemas.microsoft.com/office/drawing/2010/main">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9EAFC448-266B-444D-93B6-9E4322C451CC}"/>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326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a:xfrm>
            <a:off x="266700" y="1485900"/>
            <a:ext cx="11658600" cy="4735887"/>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EC23A44-ADDE-4F1D-A177-748BFC6D2350}"/>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5" name="Rectangle 4">
            <a:extLst>
              <a:ext uri="{FF2B5EF4-FFF2-40B4-BE49-F238E27FC236}">
                <a16:creationId xmlns:a16="http://schemas.microsoft.com/office/drawing/2014/main" id="{48087A0D-F943-449D-8AB1-ED5F9006853F}"/>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9108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648" userDrawn="1">
          <p15:clr>
            <a:srgbClr val="FBAE40"/>
          </p15:clr>
        </p15:guide>
        <p15:guide id="2" orient="horz" pos="840" userDrawn="1">
          <p15:clr>
            <a:srgbClr val="9FCC3B"/>
          </p15:clr>
        </p15:guide>
        <p15:guide id="3" orient="horz" pos="1128"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72B94DF-43D0-4F2E-B2F3-6E9D39C01841}"/>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5" name="Rectangle 4">
            <a:extLst>
              <a:ext uri="{FF2B5EF4-FFF2-40B4-BE49-F238E27FC236}">
                <a16:creationId xmlns:a16="http://schemas.microsoft.com/office/drawing/2014/main" id="{EE280F70-0F02-45DA-A5CE-D743BDDBADE0}"/>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7767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648" userDrawn="1">
          <p15:clr>
            <a:srgbClr val="FBAE40"/>
          </p15:clr>
        </p15:guide>
        <p15:guide id="2" orient="horz" pos="840" userDrawn="1">
          <p15:clr>
            <a:srgbClr val="9FCC3B"/>
          </p15:clr>
        </p15:guide>
        <p15:guide id="3" orient="horz" pos="1128"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5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6C6D65ED-7524-4C36-B4D8-6A1D0A3E2984}"/>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1145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8CF33A67-0770-43E9-89C6-297F4ED4DCB5}"/>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6" name="Rectangle 5">
            <a:extLst>
              <a:ext uri="{FF2B5EF4-FFF2-40B4-BE49-F238E27FC236}">
                <a16:creationId xmlns:a16="http://schemas.microsoft.com/office/drawing/2014/main" id="{AABC6951-3130-4635-8F71-0EC6FA0E45E2}"/>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67579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userDrawn="1">
          <p15:clr>
            <a:srgbClr val="FBAE40"/>
          </p15:clr>
        </p15:guide>
        <p15:guide id="3" orient="horz" pos="840" userDrawn="1">
          <p15:clr>
            <a:srgbClr val="9FCC3B"/>
          </p15:clr>
        </p15:guide>
        <p15:guide id="4" orient="horz" pos="1128"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A9846CC8-5274-49C0-A75A-15EB9CC58123}"/>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2681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210810D-9DE1-4639-AF56-0B5089134771}"/>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6" name="Rectangle 5">
            <a:extLst>
              <a:ext uri="{FF2B5EF4-FFF2-40B4-BE49-F238E27FC236}">
                <a16:creationId xmlns:a16="http://schemas.microsoft.com/office/drawing/2014/main" id="{4BF97468-055A-4F99-83FB-01CA315E3BCD}"/>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9619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guide id="2" orient="horz" pos="552" userDrawn="1">
          <p15:clr>
            <a:srgbClr val="FBAE40"/>
          </p15:clr>
        </p15:guide>
        <p15:guide id="3" orient="horz" pos="840" userDrawn="1">
          <p15:clr>
            <a:srgbClr val="9FCC3B"/>
          </p15:clr>
        </p15:guide>
        <p15:guide id="4" orient="horz" pos="1128"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86ED97B-F696-4A1C-9EED-AC200B9FA071}"/>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7106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F87398D-D09F-431F-A73E-033E078E85D9}"/>
              </a:ext>
            </a:extLst>
          </p:cNvPr>
          <p:cNvPicPr>
            <a:picLocks noChangeAspect="1"/>
          </p:cNvPicPr>
          <p:nvPr userDrawn="1"/>
        </p:nvPicPr>
        <p:blipFill>
          <a:blip r:embed="rId2"/>
          <a:srcRect t="85" b="85"/>
          <a:stretch/>
        </p:blipFill>
        <p:spPr bwMode="ltGray">
          <a:xfrm>
            <a:off x="0" y="0"/>
            <a:ext cx="12192000" cy="6846392"/>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94715" y="2466975"/>
            <a:ext cx="9258300" cy="1532078"/>
          </a:xfrm>
        </p:spPr>
        <p:txBody>
          <a:bodyPr anchor="t"/>
          <a:lstStyle>
            <a:lvl1pPr algn="l">
              <a:defRPr sz="48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94715" y="2056838"/>
            <a:ext cx="9258300" cy="251012"/>
          </a:xfrm>
        </p:spPr>
        <p:txBody>
          <a:bodyPr/>
          <a:lstStyle>
            <a:lvl1pPr marL="0" indent="0" algn="l">
              <a:buNone/>
              <a:defRPr sz="1200" b="1" cap="all" spc="3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94715" y="4622523"/>
            <a:ext cx="9258300" cy="348968"/>
          </a:xfrm>
        </p:spPr>
        <p:txBody>
          <a:bodyPr/>
          <a:lstStyle>
            <a:lvl1pPr marL="0" indent="0">
              <a:buNone/>
              <a:defRPr sz="2000" b="0" cap="none" spc="0" baseline="0"/>
            </a:lvl1pPr>
          </a:lstStyle>
          <a:p>
            <a:pPr lvl="0"/>
            <a:r>
              <a:rPr lang="en-US" dirty="0"/>
              <a:t>Speaker name (and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94715" y="1457325"/>
            <a:ext cx="9258300" cy="251012"/>
          </a:xfrm>
        </p:spPr>
        <p:txBody>
          <a:bodyPr/>
          <a:lstStyle>
            <a:lvl1pPr marL="0" indent="0">
              <a:buNone/>
              <a:defRPr sz="1200" b="1" cap="all" spc="300"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94715" y="4971490"/>
            <a:ext cx="9258300"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218A1F76-B3DF-469B-AA90-AFC944292364}"/>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6" name="TextBox 3">
            <a:extLst>
              <a:ext uri="{FF2B5EF4-FFF2-40B4-BE49-F238E27FC236}">
                <a16:creationId xmlns:a16="http://schemas.microsoft.com/office/drawing/2014/main" id="{5DAEBA23-9261-43FC-9A6F-9EFDB2D128A2}"/>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36099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orient="horz" pos="1560" userDrawn="1">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B8BC-7E9D-42F1-85F0-1E706A77CF13}"/>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FEB9C709-31D4-4803-9FE9-354BB469B8FD}"/>
              </a:ext>
            </a:extLst>
          </p:cNvPr>
          <p:cNvSpPr>
            <a:spLocks noGrp="1"/>
          </p:cNvSpPr>
          <p:nvPr>
            <p:ph sz="half" idx="1" hasCustomPrompt="1"/>
          </p:nvPr>
        </p:nvSpPr>
        <p:spPr>
          <a:xfrm>
            <a:off x="266699" y="1485901"/>
            <a:ext cx="5694830"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644B64F-0F5D-45D7-8855-5EDD1F2D43ED}"/>
              </a:ext>
            </a:extLst>
          </p:cNvPr>
          <p:cNvSpPr>
            <a:spLocks noGrp="1"/>
          </p:cNvSpPr>
          <p:nvPr>
            <p:ph sz="half" idx="2" hasCustomPrompt="1"/>
          </p:nvPr>
        </p:nvSpPr>
        <p:spPr>
          <a:xfrm>
            <a:off x="6230473" y="1485900"/>
            <a:ext cx="5688105" cy="4762499"/>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663597C8-6089-457A-AA32-944087663514}"/>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0477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647700" y="1993900"/>
            <a:ext cx="8696325" cy="1943100"/>
          </a:xfrm>
        </p:spPr>
        <p:txBody>
          <a:bodyPr anchor="b"/>
          <a:lstStyle>
            <a:lvl1pPr>
              <a:defRPr sz="4800"/>
            </a:lvl1pPr>
          </a:lstStyle>
          <a:p>
            <a:r>
              <a:rPr lang="en-US" dirty="0"/>
              <a:t>Enter quote here. Reposition quote mark graphics to frame the quote.</a:t>
            </a:r>
          </a:p>
        </p:txBody>
      </p:sp>
      <p:sp>
        <p:nvSpPr>
          <p:cNvPr id="3" name="Text Placeholder 2">
            <a:extLst>
              <a:ext uri="{FF2B5EF4-FFF2-40B4-BE49-F238E27FC236}">
                <a16:creationId xmlns:a16="http://schemas.microsoft.com/office/drawing/2014/main" id="{41FAE163-15F4-4D5E-B813-249BE9960E01}"/>
              </a:ext>
            </a:extLst>
          </p:cNvPr>
          <p:cNvSpPr>
            <a:spLocks noGrp="1"/>
          </p:cNvSpPr>
          <p:nvPr>
            <p:ph type="body" idx="1" hasCustomPrompt="1"/>
          </p:nvPr>
        </p:nvSpPr>
        <p:spPr>
          <a:xfrm>
            <a:off x="647700" y="4737100"/>
            <a:ext cx="8696325" cy="409575"/>
          </a:xfrm>
        </p:spPr>
        <p:txBody>
          <a:bodyPr/>
          <a:lstStyle>
            <a:lvl1pPr marL="0" indent="0" algn="l">
              <a:buNone/>
              <a:defRPr sz="2400" b="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Quoted person’s name</a:t>
            </a:r>
          </a:p>
        </p:txBody>
      </p:sp>
      <p:sp>
        <p:nvSpPr>
          <p:cNvPr id="6" name="Text Placeholder 2">
            <a:extLst>
              <a:ext uri="{FF2B5EF4-FFF2-40B4-BE49-F238E27FC236}">
                <a16:creationId xmlns:a16="http://schemas.microsoft.com/office/drawing/2014/main" id="{0443C66C-2D1D-440D-929C-C83C3F2EF5EF}"/>
              </a:ext>
            </a:extLst>
          </p:cNvPr>
          <p:cNvSpPr>
            <a:spLocks noGrp="1"/>
          </p:cNvSpPr>
          <p:nvPr>
            <p:ph type="body" idx="10" hasCustomPrompt="1"/>
          </p:nvPr>
        </p:nvSpPr>
        <p:spPr>
          <a:xfrm>
            <a:off x="647700" y="5146675"/>
            <a:ext cx="8696325" cy="409575"/>
          </a:xfrm>
        </p:spPr>
        <p:txBody>
          <a:bodyPr/>
          <a:lstStyle>
            <a:lvl1pPr marL="0" indent="0" algn="l">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Quoted person’s affiliation</a:t>
            </a:r>
          </a:p>
        </p:txBody>
      </p:sp>
      <p:sp>
        <p:nvSpPr>
          <p:cNvPr id="9" name="Text Placeholder 15">
            <a:extLst>
              <a:ext uri="{FF2B5EF4-FFF2-40B4-BE49-F238E27FC236}">
                <a16:creationId xmlns:a16="http://schemas.microsoft.com/office/drawing/2014/main" id="{4B1ED314-A480-4150-84F1-57FDFE78D1BC}"/>
              </a:ext>
            </a:extLst>
          </p:cNvPr>
          <p:cNvSpPr>
            <a:spLocks noGrp="1"/>
          </p:cNvSpPr>
          <p:nvPr>
            <p:ph type="body" sz="quarter" idx="12" hasCustomPrompt="1"/>
          </p:nvPr>
        </p:nvSpPr>
        <p:spPr>
          <a:xfrm>
            <a:off x="338137" y="1985962"/>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0" name="Text Placeholder 15">
            <a:extLst>
              <a:ext uri="{FF2B5EF4-FFF2-40B4-BE49-F238E27FC236}">
                <a16:creationId xmlns:a16="http://schemas.microsoft.com/office/drawing/2014/main" id="{D1FA848D-5EBF-4888-A995-57146FCFF85E}"/>
              </a:ext>
            </a:extLst>
          </p:cNvPr>
          <p:cNvSpPr>
            <a:spLocks noGrp="1"/>
          </p:cNvSpPr>
          <p:nvPr>
            <p:ph type="body" sz="quarter" idx="13" hasCustomPrompt="1"/>
          </p:nvPr>
        </p:nvSpPr>
        <p:spPr>
          <a:xfrm>
            <a:off x="5684103" y="3430451"/>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2" name="Rectangle 11">
            <a:extLst>
              <a:ext uri="{FF2B5EF4-FFF2-40B4-BE49-F238E27FC236}">
                <a16:creationId xmlns:a16="http://schemas.microsoft.com/office/drawing/2014/main" id="{4AE550BD-CB6D-4372-A359-F4068DCA1FCC}"/>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3353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976" userDrawn="1">
          <p15:clr>
            <a:srgbClr val="FBAE40"/>
          </p15:clr>
        </p15:guide>
        <p15:guide id="2" pos="408" userDrawn="1">
          <p15:clr>
            <a:srgbClr val="FBAE40"/>
          </p15:clr>
        </p15:guide>
        <p15:guide id="3" pos="5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DF8A73-B46A-4AD6-884C-7D7848B694C8}"/>
              </a:ext>
            </a:extLst>
          </p:cNvPr>
          <p:cNvPicPr>
            <a:picLocks noChangeAspect="1"/>
          </p:cNvPicPr>
          <p:nvPr userDrawn="1"/>
        </p:nvPicPr>
        <p:blipFill rotWithShape="1">
          <a:blip r:embed="rId2"/>
          <a:srcRect l="25661" t="28176" b="14067"/>
          <a:stretch/>
        </p:blipFill>
        <p:spPr bwMode="ltGray">
          <a:xfrm flipH="1">
            <a:off x="0" y="0"/>
            <a:ext cx="12192000" cy="6858001"/>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381000" y="2390775"/>
            <a:ext cx="7670800" cy="1635125"/>
          </a:xfrm>
        </p:spPr>
        <p:txBody>
          <a:bodyPr anchor="ctr"/>
          <a:lstStyle>
            <a:lvl1pPr>
              <a:defRPr sz="5400"/>
            </a:lvl1pPr>
          </a:lstStyle>
          <a:p>
            <a:r>
              <a:rPr lang="en-US" dirty="0"/>
              <a:t>Section layout – Enter section name here</a:t>
            </a:r>
          </a:p>
        </p:txBody>
      </p:sp>
      <p:pic>
        <p:nvPicPr>
          <p:cNvPr id="9" name="Picture 8">
            <a:extLst>
              <a:ext uri="{FF2B5EF4-FFF2-40B4-BE49-F238E27FC236}">
                <a16:creationId xmlns:a16="http://schemas.microsoft.com/office/drawing/2014/main" id="{B34B06AC-799E-4DC1-8147-C19749D2936F}"/>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0" name="TextBox 3">
            <a:extLst>
              <a:ext uri="{FF2B5EF4-FFF2-40B4-BE49-F238E27FC236}">
                <a16:creationId xmlns:a16="http://schemas.microsoft.com/office/drawing/2014/main" id="{2A1AC8FD-9DF0-4050-BE0F-2BD57C02C333}"/>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68770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0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CAD7A9-0C1B-4637-AB69-410627BBCD3F}"/>
              </a:ext>
            </a:extLst>
          </p:cNvPr>
          <p:cNvPicPr>
            <a:picLocks noChangeAspect="1"/>
          </p:cNvPicPr>
          <p:nvPr userDrawn="1"/>
        </p:nvPicPr>
        <p:blipFill rotWithShape="1">
          <a:blip r:embed="rId2"/>
          <a:srcRect l="27684" t="812" r="27684"/>
          <a:stretch/>
        </p:blipFill>
        <p:spPr bwMode="ltGray">
          <a:xfrm>
            <a:off x="-1" y="0"/>
            <a:ext cx="12192001" cy="6858000"/>
          </a:xfrm>
          <a:prstGeom prst="rect">
            <a:avLst/>
          </a:prstGeom>
        </p:spPr>
      </p:pic>
      <p:sp>
        <p:nvSpPr>
          <p:cNvPr id="2" name="Title 1">
            <a:extLst>
              <a:ext uri="{FF2B5EF4-FFF2-40B4-BE49-F238E27FC236}">
                <a16:creationId xmlns:a16="http://schemas.microsoft.com/office/drawing/2014/main" id="{581149E0-1951-4528-A023-A51C0A4F2CD9}"/>
              </a:ext>
            </a:extLst>
          </p:cNvPr>
          <p:cNvSpPr>
            <a:spLocks noGrp="1"/>
          </p:cNvSpPr>
          <p:nvPr>
            <p:ph type="title" hasCustomPrompt="1"/>
          </p:nvPr>
        </p:nvSpPr>
        <p:spPr>
          <a:xfrm>
            <a:off x="381000" y="2022475"/>
            <a:ext cx="7886700" cy="2371726"/>
          </a:xfrm>
        </p:spPr>
        <p:txBody>
          <a:bodyPr anchor="ctr"/>
          <a:lstStyle>
            <a:lvl1pPr>
              <a:defRPr sz="5400"/>
            </a:lvl1pPr>
          </a:lstStyle>
          <a:p>
            <a:r>
              <a:rPr lang="en-US" dirty="0"/>
              <a:t>Video or demo divider – Type “Video” or “Demo” here</a:t>
            </a:r>
          </a:p>
        </p:txBody>
      </p:sp>
      <p:pic>
        <p:nvPicPr>
          <p:cNvPr id="9" name="Picture 8">
            <a:extLst>
              <a:ext uri="{FF2B5EF4-FFF2-40B4-BE49-F238E27FC236}">
                <a16:creationId xmlns:a16="http://schemas.microsoft.com/office/drawing/2014/main" id="{947F0697-4559-494D-8A42-8EE6C1D4FF04}"/>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0" name="TextBox 3">
            <a:extLst>
              <a:ext uri="{FF2B5EF4-FFF2-40B4-BE49-F238E27FC236}">
                <a16:creationId xmlns:a16="http://schemas.microsoft.com/office/drawing/2014/main" id="{B1AEFCE1-8A6F-4AFE-97F2-D08611D834D8}"/>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46813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01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0F4C3-7D4A-46DA-850C-80F33645D463}"/>
              </a:ext>
            </a:extLst>
          </p:cNvPr>
          <p:cNvPicPr>
            <a:picLocks noChangeAspect="1"/>
          </p:cNvPicPr>
          <p:nvPr userDrawn="1"/>
        </p:nvPicPr>
        <p:blipFill rotWithShape="1">
          <a:blip r:embed="rId2"/>
          <a:srcRect l="24183" t="24183"/>
          <a:stretch/>
        </p:blipFill>
        <p:spPr>
          <a:xfrm>
            <a:off x="0" y="0"/>
            <a:ext cx="12192000" cy="6858000"/>
          </a:xfrm>
          <a:prstGeom prst="rect">
            <a:avLst/>
          </a:prstGeom>
        </p:spPr>
      </p:pic>
      <p:pic>
        <p:nvPicPr>
          <p:cNvPr id="2" name="Picture 1">
            <a:extLst>
              <a:ext uri="{FF2B5EF4-FFF2-40B4-BE49-F238E27FC236}">
                <a16:creationId xmlns:a16="http://schemas.microsoft.com/office/drawing/2014/main" id="{ACBA19DF-C258-4E93-9303-020C761A2590}"/>
              </a:ext>
            </a:extLst>
          </p:cNvPr>
          <p:cNvPicPr>
            <a:picLocks noChangeAspect="1"/>
          </p:cNvPicPr>
          <p:nvPr userDrawn="1"/>
        </p:nvPicPr>
        <p:blipFill>
          <a:blip r:embed="rId3"/>
          <a:stretch>
            <a:fillRect/>
          </a:stretch>
        </p:blipFill>
        <p:spPr>
          <a:xfrm>
            <a:off x="4994672" y="2327672"/>
            <a:ext cx="2202656" cy="2202656"/>
          </a:xfrm>
          <a:prstGeom prst="rect">
            <a:avLst/>
          </a:prstGeom>
        </p:spPr>
      </p:pic>
      <p:sp>
        <p:nvSpPr>
          <p:cNvPr id="4" name="Media Placeholder 3">
            <a:extLst>
              <a:ext uri="{FF2B5EF4-FFF2-40B4-BE49-F238E27FC236}">
                <a16:creationId xmlns:a16="http://schemas.microsoft.com/office/drawing/2014/main" id="{BC284357-59EC-4742-99A5-CC1D7F057724}"/>
              </a:ext>
            </a:extLst>
          </p:cNvPr>
          <p:cNvSpPr>
            <a:spLocks noGrp="1"/>
          </p:cNvSpPr>
          <p:nvPr>
            <p:ph type="media" sz="quarter" idx="10" hasCustomPrompt="1"/>
          </p:nvPr>
        </p:nvSpPr>
        <p:spPr bwMode="ltGray">
          <a:xfrm>
            <a:off x="0" y="0"/>
            <a:ext cx="12192000" cy="6858000"/>
          </a:xfrm>
          <a:solidFill>
            <a:srgbClr val="000000">
              <a:alpha val="34118"/>
            </a:srgbClr>
          </a:solidFill>
        </p:spPr>
        <p:txBody>
          <a:bodyPr lIns="731520" anchor="ctr"/>
          <a:lstStyle>
            <a:lvl1pPr marL="0" indent="0">
              <a:buNone/>
              <a:defRPr/>
            </a:lvl1pPr>
          </a:lstStyle>
          <a:p>
            <a:r>
              <a:rPr lang="en-US" dirty="0"/>
              <a:t>Click icon to add video</a:t>
            </a:r>
          </a:p>
        </p:txBody>
      </p:sp>
      <p:pic>
        <p:nvPicPr>
          <p:cNvPr id="6" name="Picture 5">
            <a:extLst>
              <a:ext uri="{FF2B5EF4-FFF2-40B4-BE49-F238E27FC236}">
                <a16:creationId xmlns:a16="http://schemas.microsoft.com/office/drawing/2014/main" id="{5C8DCEFA-79CD-4D8F-B0A6-25430E827697}"/>
              </a:ext>
            </a:extLst>
          </p:cNvPr>
          <p:cNvPicPr>
            <a:picLocks noChangeAspect="1"/>
          </p:cNvPicPr>
          <p:nvPr userDrawn="1"/>
        </p:nvPicPr>
        <p:blipFill>
          <a:blip r:embed="rId4"/>
          <a:srcRect/>
          <a:stretch/>
        </p:blipFill>
        <p:spPr>
          <a:xfrm>
            <a:off x="446954" y="6398787"/>
            <a:ext cx="383150" cy="216390"/>
          </a:xfrm>
          <a:prstGeom prst="rect">
            <a:avLst/>
          </a:prstGeom>
        </p:spPr>
      </p:pic>
      <p:sp>
        <p:nvSpPr>
          <p:cNvPr id="7" name="TextBox 3">
            <a:extLst>
              <a:ext uri="{FF2B5EF4-FFF2-40B4-BE49-F238E27FC236}">
                <a16:creationId xmlns:a16="http://schemas.microsoft.com/office/drawing/2014/main" id="{01F601EE-A12D-4843-980B-53E74876B5A8}"/>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393570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A2-CA8E-4726-A512-195A657474D7}"/>
              </a:ext>
            </a:extLst>
          </p:cNvPr>
          <p:cNvSpPr>
            <a:spLocks noGrp="1"/>
          </p:cNvSpPr>
          <p:nvPr>
            <p:ph type="title" hasCustomPrompt="1"/>
          </p:nvPr>
        </p:nvSpPr>
        <p:spPr>
          <a:xfrm>
            <a:off x="266700" y="228601"/>
            <a:ext cx="11658600" cy="6409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E9338ED-F59F-4D08-ADDD-87BA8BA27F0F}"/>
              </a:ext>
            </a:extLst>
          </p:cNvPr>
          <p:cNvSpPr>
            <a:spLocks noGrp="1"/>
          </p:cNvSpPr>
          <p:nvPr>
            <p:ph type="body" idx="1" hasCustomPrompt="1"/>
          </p:nvPr>
        </p:nvSpPr>
        <p:spPr>
          <a:xfrm>
            <a:off x="266699" y="1485900"/>
            <a:ext cx="5696712" cy="5191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F7C4376D-4122-4312-82F4-61348603A132}"/>
              </a:ext>
            </a:extLst>
          </p:cNvPr>
          <p:cNvSpPr>
            <a:spLocks noGrp="1"/>
          </p:cNvSpPr>
          <p:nvPr>
            <p:ph sz="half" idx="2" hasCustomPrompt="1"/>
          </p:nvPr>
        </p:nvSpPr>
        <p:spPr>
          <a:xfrm>
            <a:off x="266699" y="2155451"/>
            <a:ext cx="5696712" cy="4092950"/>
          </a:xfrm>
        </p:spPr>
        <p:txBody>
          <a:bodyPr/>
          <a:lstStyle>
            <a:lvl1pPr>
              <a:defRPr sz="2400"/>
            </a:lvl1pPr>
            <a:lvl2pPr>
              <a:defRPr sz="2000"/>
            </a:lvl2pPr>
            <a:lvl3pPr>
              <a:defRPr sz="1800"/>
            </a:lvl3pPr>
            <a:lvl4pPr>
              <a:defRPr sz="1600"/>
            </a:lvl4pPr>
            <a:lvl5pPr>
              <a:defRPr sz="16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B5FE328-1410-4101-9F4D-7E9262CB7EFC}"/>
              </a:ext>
            </a:extLst>
          </p:cNvPr>
          <p:cNvSpPr>
            <a:spLocks noGrp="1"/>
          </p:cNvSpPr>
          <p:nvPr>
            <p:ph type="body" sz="quarter" idx="3" hasCustomPrompt="1"/>
          </p:nvPr>
        </p:nvSpPr>
        <p:spPr>
          <a:xfrm>
            <a:off x="6228591" y="1485900"/>
            <a:ext cx="5696712" cy="5191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0246FF0C-8B81-44F5-A3A1-4CB98AA5C1F1}"/>
              </a:ext>
            </a:extLst>
          </p:cNvPr>
          <p:cNvSpPr>
            <a:spLocks noGrp="1"/>
          </p:cNvSpPr>
          <p:nvPr>
            <p:ph sz="quarter" idx="4" hasCustomPrompt="1"/>
          </p:nvPr>
        </p:nvSpPr>
        <p:spPr>
          <a:xfrm>
            <a:off x="6228591" y="2155450"/>
            <a:ext cx="5696712" cy="4092950"/>
          </a:xfrm>
        </p:spPr>
        <p:txBody>
          <a:bodyPr/>
          <a:lstStyle>
            <a:lvl1pPr>
              <a:defRPr sz="2400"/>
            </a:lvl1pPr>
            <a:lvl2pPr>
              <a:defRPr sz="2000"/>
            </a:lvl2pPr>
            <a:lvl3pPr>
              <a:defRPr sz="1800"/>
            </a:lvl3pPr>
            <a:lvl4pPr>
              <a:defRPr sz="1600"/>
            </a:lvl4pPr>
            <a:lvl5pPr>
              <a:defRPr sz="1600"/>
            </a:lvl5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6926F65C-26AE-42D4-AD42-9E8321FC807F}"/>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6613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4DE73-7EBE-45CD-B4BC-AC1B30124CEB}"/>
              </a:ext>
            </a:extLst>
          </p:cNvPr>
          <p:cNvSpPr>
            <a:spLocks noGrp="1"/>
          </p:cNvSpPr>
          <p:nvPr>
            <p:ph type="title" hasCustomPrompt="1"/>
          </p:nvPr>
        </p:nvSpPr>
        <p:spPr>
          <a:xfrm>
            <a:off x="266700" y="380999"/>
            <a:ext cx="5696710" cy="1038225"/>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A4F2DC2D-1664-4D0D-A224-7968E1C41DA7}"/>
              </a:ext>
            </a:extLst>
          </p:cNvPr>
          <p:cNvSpPr>
            <a:spLocks noGrp="1"/>
          </p:cNvSpPr>
          <p:nvPr>
            <p:ph idx="1" hasCustomPrompt="1"/>
          </p:nvPr>
        </p:nvSpPr>
        <p:spPr>
          <a:xfrm>
            <a:off x="6228591" y="380999"/>
            <a:ext cx="5696712" cy="58674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92EF63E-8469-4ADA-B59C-18948F036E90}"/>
              </a:ext>
            </a:extLst>
          </p:cNvPr>
          <p:cNvSpPr>
            <a:spLocks noGrp="1"/>
          </p:cNvSpPr>
          <p:nvPr>
            <p:ph type="body" sz="half" idx="2" hasCustomPrompt="1"/>
          </p:nvPr>
        </p:nvSpPr>
        <p:spPr>
          <a:xfrm>
            <a:off x="266700" y="1485900"/>
            <a:ext cx="5696711" cy="4762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Rectangle 4">
            <a:extLst>
              <a:ext uri="{FF2B5EF4-FFF2-40B4-BE49-F238E27FC236}">
                <a16:creationId xmlns:a16="http://schemas.microsoft.com/office/drawing/2014/main" id="{0191C451-3779-4BF8-A782-DAFC194DE894}"/>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3267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932D-314A-43EC-A0A0-0CAEF1A49761}"/>
              </a:ext>
            </a:extLst>
          </p:cNvPr>
          <p:cNvSpPr>
            <a:spLocks noGrp="1"/>
          </p:cNvSpPr>
          <p:nvPr>
            <p:ph type="title" hasCustomPrompt="1"/>
          </p:nvPr>
        </p:nvSpPr>
        <p:spPr>
          <a:xfrm>
            <a:off x="266700" y="380999"/>
            <a:ext cx="5696710" cy="1038225"/>
          </a:xfrm>
        </p:spPr>
        <p:txBody>
          <a:bodyPr anchor="t"/>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E2ED2352-23C4-43F2-BD02-FC5DA4CE203C}"/>
              </a:ext>
            </a:extLst>
          </p:cNvPr>
          <p:cNvSpPr>
            <a:spLocks noGrp="1"/>
          </p:cNvSpPr>
          <p:nvPr>
            <p:ph type="pic" idx="1" hasCustomPrompt="1"/>
          </p:nvPr>
        </p:nvSpPr>
        <p:spPr>
          <a:xfrm>
            <a:off x="6228590" y="380999"/>
            <a:ext cx="5696712" cy="5867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enter image</a:t>
            </a:r>
          </a:p>
        </p:txBody>
      </p:sp>
      <p:sp>
        <p:nvSpPr>
          <p:cNvPr id="4" name="Text Placeholder 3">
            <a:extLst>
              <a:ext uri="{FF2B5EF4-FFF2-40B4-BE49-F238E27FC236}">
                <a16:creationId xmlns:a16="http://schemas.microsoft.com/office/drawing/2014/main" id="{109BFC8B-22A6-43F5-BDCB-14CAED149CE5}"/>
              </a:ext>
            </a:extLst>
          </p:cNvPr>
          <p:cNvSpPr>
            <a:spLocks noGrp="1"/>
          </p:cNvSpPr>
          <p:nvPr>
            <p:ph type="body" sz="half" idx="2" hasCustomPrompt="1"/>
          </p:nvPr>
        </p:nvSpPr>
        <p:spPr>
          <a:xfrm>
            <a:off x="266700" y="1485900"/>
            <a:ext cx="5696711" cy="4762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Rectangle 4">
            <a:extLst>
              <a:ext uri="{FF2B5EF4-FFF2-40B4-BE49-F238E27FC236}">
                <a16:creationId xmlns:a16="http://schemas.microsoft.com/office/drawing/2014/main" id="{E5DB928B-BBB3-4808-9EDE-BD8115B2BFB3}"/>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890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1CA8-40A8-4B1C-A4CF-C72646ED3909}"/>
              </a:ext>
            </a:extLst>
          </p:cNvPr>
          <p:cNvSpPr>
            <a:spLocks noGrp="1"/>
          </p:cNvSpPr>
          <p:nvPr>
            <p:ph type="title" hasCustomPrompt="1"/>
          </p:nvPr>
        </p:nvSpPr>
        <p:spPr/>
        <p:txBody>
          <a:bodyPr/>
          <a:lstStyle>
            <a:lvl1pPr>
              <a:defRPr/>
            </a:lvl1pPr>
          </a:lstStyle>
          <a:p>
            <a:r>
              <a:rPr lang="en-US" dirty="0"/>
              <a:t>Title and vertical text layout (for global)</a:t>
            </a:r>
          </a:p>
        </p:txBody>
      </p:sp>
      <p:sp>
        <p:nvSpPr>
          <p:cNvPr id="3" name="Vertical Text Placeholder 2">
            <a:extLst>
              <a:ext uri="{FF2B5EF4-FFF2-40B4-BE49-F238E27FC236}">
                <a16:creationId xmlns:a16="http://schemas.microsoft.com/office/drawing/2014/main" id="{EC714833-38ED-489D-8CAC-A742733025DD}"/>
              </a:ext>
            </a:extLst>
          </p:cNvPr>
          <p:cNvSpPr>
            <a:spLocks noGrp="1"/>
          </p:cNvSpPr>
          <p:nvPr>
            <p:ph type="body" orient="vert" idx="1" hasCustomPrompt="1"/>
          </p:nvPr>
        </p:nvSpPr>
        <p:spPr>
          <a:xfrm>
            <a:off x="266700" y="1485900"/>
            <a:ext cx="11658600" cy="4762500"/>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2C3E00BB-EF51-4A35-BDAF-338891E17647}"/>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3652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A3F2E-C228-48EF-A4BB-F9E8F8CC91AF}"/>
              </a:ext>
            </a:extLst>
          </p:cNvPr>
          <p:cNvSpPr>
            <a:spLocks noGrp="1"/>
          </p:cNvSpPr>
          <p:nvPr>
            <p:ph type="title" orient="vert" hasCustomPrompt="1"/>
          </p:nvPr>
        </p:nvSpPr>
        <p:spPr>
          <a:xfrm>
            <a:off x="10638972" y="381000"/>
            <a:ext cx="1286327" cy="5867400"/>
          </a:xfrm>
        </p:spPr>
        <p:txBody>
          <a:bodyPr vert="eaVert"/>
          <a:lstStyle>
            <a:lvl1pPr>
              <a:defRPr/>
            </a:lvl1pPr>
          </a:lstStyle>
          <a:p>
            <a:r>
              <a:rPr lang="en-US" dirty="0"/>
              <a:t>Vertical title and text (for global)</a:t>
            </a:r>
          </a:p>
        </p:txBody>
      </p:sp>
      <p:sp>
        <p:nvSpPr>
          <p:cNvPr id="3" name="Vertical Text Placeholder 2">
            <a:extLst>
              <a:ext uri="{FF2B5EF4-FFF2-40B4-BE49-F238E27FC236}">
                <a16:creationId xmlns:a16="http://schemas.microsoft.com/office/drawing/2014/main" id="{B166BCB9-6513-44F1-B347-202B5A98090B}"/>
              </a:ext>
            </a:extLst>
          </p:cNvPr>
          <p:cNvSpPr>
            <a:spLocks noGrp="1"/>
          </p:cNvSpPr>
          <p:nvPr>
            <p:ph type="body" orient="vert" idx="1" hasCustomPrompt="1"/>
          </p:nvPr>
        </p:nvSpPr>
        <p:spPr>
          <a:xfrm>
            <a:off x="266700" y="381000"/>
            <a:ext cx="10287000" cy="5867400"/>
          </a:xfrm>
        </p:spPr>
        <p:txBody>
          <a:bodyPr vert="eaVert"/>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A378028-58A5-4C64-B10E-FD2F9E6D4CC4}"/>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2720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F01F54-8D75-415F-AFEE-24905CB246BD}"/>
              </a:ext>
            </a:extLst>
          </p:cNvPr>
          <p:cNvPicPr>
            <a:picLocks noChangeAspect="1"/>
          </p:cNvPicPr>
          <p:nvPr userDrawn="1"/>
        </p:nvPicPr>
        <p:blipFill>
          <a:blip r:embed="rId2"/>
          <a:srcRect t="85" b="85"/>
          <a:stretch/>
        </p:blipFill>
        <p:spPr bwMode="ltGray">
          <a:xfrm>
            <a:off x="0" y="5804"/>
            <a:ext cx="12192000" cy="6846392"/>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94715" y="2466975"/>
            <a:ext cx="9258300" cy="1532078"/>
          </a:xfrm>
        </p:spPr>
        <p:txBody>
          <a:bodyPr anchor="t"/>
          <a:lstStyle>
            <a:lvl1pPr algn="l">
              <a:defRPr sz="48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94715" y="2056837"/>
            <a:ext cx="9258300" cy="251012"/>
          </a:xfrm>
        </p:spPr>
        <p:txBody>
          <a:bodyPr/>
          <a:lstStyle>
            <a:lvl1pPr marL="0" indent="0" algn="l">
              <a:buNone/>
              <a:defRPr sz="1200" b="1" cap="all" spc="3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94715" y="4622523"/>
            <a:ext cx="4412876" cy="348967"/>
          </a:xfrm>
        </p:spPr>
        <p:txBody>
          <a:bodyPr/>
          <a:lstStyle>
            <a:lvl1pPr marL="0" indent="0">
              <a:buNone/>
              <a:defRPr sz="2000" b="0" cap="none" spc="0" baseline="0"/>
            </a:lvl1pPr>
          </a:lstStyle>
          <a:p>
            <a:pPr lvl="0"/>
            <a:r>
              <a:rPr lang="en-US" dirty="0"/>
              <a:t>Speaker name (and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94715" y="1457325"/>
            <a:ext cx="9258300" cy="251012"/>
          </a:xfrm>
        </p:spPr>
        <p:txBody>
          <a:bodyPr/>
          <a:lstStyle>
            <a:lvl1pPr marL="0" indent="0">
              <a:buNone/>
              <a:defRPr sz="1200" b="1" cap="all" spc="300"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94715" y="4971490"/>
            <a:ext cx="4412876"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4910418" y="4622523"/>
            <a:ext cx="4412876" cy="348967"/>
          </a:xfrm>
        </p:spPr>
        <p:txBody>
          <a:bodyPr/>
          <a:lstStyle>
            <a:lvl1pPr marL="0" indent="0">
              <a:buNone/>
              <a:defRPr sz="2000" b="0" cap="none" spc="0" baseline="0"/>
            </a:lvl1pPr>
          </a:lstStyle>
          <a:p>
            <a:pPr lvl="0"/>
            <a:r>
              <a:rPr lang="en-US" dirty="0"/>
              <a:t>Speaker name (and pronouns)</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4910418" y="4971490"/>
            <a:ext cx="4412876"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pic>
        <p:nvPicPr>
          <p:cNvPr id="17" name="Picture 16">
            <a:extLst>
              <a:ext uri="{FF2B5EF4-FFF2-40B4-BE49-F238E27FC236}">
                <a16:creationId xmlns:a16="http://schemas.microsoft.com/office/drawing/2014/main" id="{0E91EF2C-AFEF-47B4-8C5F-4EF6397FDE08}"/>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8" name="TextBox 3">
            <a:extLst>
              <a:ext uri="{FF2B5EF4-FFF2-40B4-BE49-F238E27FC236}">
                <a16:creationId xmlns:a16="http://schemas.microsoft.com/office/drawing/2014/main" id="{B3021470-2E41-4E38-8161-90DC1BBC9C51}"/>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25950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orient="horz" pos="1560" userDrawn="1">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AEE82C-76AA-4297-8390-4EA0F2A39A0A}"/>
              </a:ext>
            </a:extLst>
          </p:cNvPr>
          <p:cNvPicPr>
            <a:picLocks noChangeAspect="1"/>
          </p:cNvPicPr>
          <p:nvPr userDrawn="1"/>
        </p:nvPicPr>
        <p:blipFill>
          <a:blip r:embed="rId2"/>
          <a:srcRect t="85" b="85"/>
          <a:stretch/>
        </p:blipFill>
        <p:spPr bwMode="ltGray">
          <a:xfrm>
            <a:off x="0" y="0"/>
            <a:ext cx="12212672" cy="6858000"/>
          </a:xfrm>
          <a:prstGeom prst="rect">
            <a:avLst/>
          </a:prstGeom>
        </p:spPr>
      </p:pic>
      <p:sp>
        <p:nvSpPr>
          <p:cNvPr id="2" name="TextBox 1">
            <a:extLst>
              <a:ext uri="{FF2B5EF4-FFF2-40B4-BE49-F238E27FC236}">
                <a16:creationId xmlns:a16="http://schemas.microsoft.com/office/drawing/2014/main" id="{B5806356-DAEF-46A2-98E1-877CA4BCF4F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0" i="0" spc="-300" dirty="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3" name="Text Placeholder 12">
            <a:extLst>
              <a:ext uri="{FF2B5EF4-FFF2-40B4-BE49-F238E27FC236}">
                <a16:creationId xmlns:a16="http://schemas.microsoft.com/office/drawing/2014/main" id="{B01A8FF3-3ECA-4923-A9D3-B61BD058D4F4}"/>
              </a:ext>
            </a:extLst>
          </p:cNvPr>
          <p:cNvSpPr>
            <a:spLocks noGrp="1"/>
          </p:cNvSpPr>
          <p:nvPr>
            <p:ph type="body" sz="quarter" idx="10" hasCustomPrompt="1"/>
          </p:nvPr>
        </p:nvSpPr>
        <p:spPr>
          <a:xfrm>
            <a:off x="28575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4" name="Text Placeholder 12">
            <a:extLst>
              <a:ext uri="{FF2B5EF4-FFF2-40B4-BE49-F238E27FC236}">
                <a16:creationId xmlns:a16="http://schemas.microsoft.com/office/drawing/2014/main" id="{6A085611-CBA7-4433-94B9-4685A223D802}"/>
              </a:ext>
            </a:extLst>
          </p:cNvPr>
          <p:cNvSpPr>
            <a:spLocks noGrp="1"/>
          </p:cNvSpPr>
          <p:nvPr>
            <p:ph type="body" sz="quarter" idx="11" hasCustomPrompt="1"/>
          </p:nvPr>
        </p:nvSpPr>
        <p:spPr>
          <a:xfrm>
            <a:off x="28575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5" name="Text Placeholder 12">
            <a:extLst>
              <a:ext uri="{FF2B5EF4-FFF2-40B4-BE49-F238E27FC236}">
                <a16:creationId xmlns:a16="http://schemas.microsoft.com/office/drawing/2014/main" id="{EE810DF0-8FD4-4519-90BC-545BBEF2B960}"/>
              </a:ext>
            </a:extLst>
          </p:cNvPr>
          <p:cNvSpPr>
            <a:spLocks noGrp="1"/>
          </p:cNvSpPr>
          <p:nvPr>
            <p:ph type="body" sz="quarter" idx="12" hasCustomPrompt="1"/>
          </p:nvPr>
        </p:nvSpPr>
        <p:spPr>
          <a:xfrm>
            <a:off x="375210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6" name="Text Placeholder 12">
            <a:extLst>
              <a:ext uri="{FF2B5EF4-FFF2-40B4-BE49-F238E27FC236}">
                <a16:creationId xmlns:a16="http://schemas.microsoft.com/office/drawing/2014/main" id="{F9723858-CBF1-4C20-88BC-A7492336B64C}"/>
              </a:ext>
            </a:extLst>
          </p:cNvPr>
          <p:cNvSpPr>
            <a:spLocks noGrp="1"/>
          </p:cNvSpPr>
          <p:nvPr>
            <p:ph type="body" sz="quarter" idx="13" hasCustomPrompt="1"/>
          </p:nvPr>
        </p:nvSpPr>
        <p:spPr>
          <a:xfrm>
            <a:off x="375210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sp>
        <p:nvSpPr>
          <p:cNvPr id="7" name="Text Placeholder 12">
            <a:extLst>
              <a:ext uri="{FF2B5EF4-FFF2-40B4-BE49-F238E27FC236}">
                <a16:creationId xmlns:a16="http://schemas.microsoft.com/office/drawing/2014/main" id="{00FE7B35-27F6-4D21-BAC9-6CC5D4115017}"/>
              </a:ext>
            </a:extLst>
          </p:cNvPr>
          <p:cNvSpPr>
            <a:spLocks noGrp="1"/>
          </p:cNvSpPr>
          <p:nvPr>
            <p:ph type="body" sz="quarter" idx="14" hasCustomPrompt="1"/>
          </p:nvPr>
        </p:nvSpPr>
        <p:spPr>
          <a:xfrm>
            <a:off x="7213220" y="3429000"/>
            <a:ext cx="3429000" cy="533400"/>
          </a:xfrm>
        </p:spPr>
        <p:txBody>
          <a:bodyPr anchor="b" anchorCtr="0"/>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8" name="Text Placeholder 12">
            <a:extLst>
              <a:ext uri="{FF2B5EF4-FFF2-40B4-BE49-F238E27FC236}">
                <a16:creationId xmlns:a16="http://schemas.microsoft.com/office/drawing/2014/main" id="{17D4A7A7-0980-44E2-83F0-39D25D25F605}"/>
              </a:ext>
            </a:extLst>
          </p:cNvPr>
          <p:cNvSpPr>
            <a:spLocks noGrp="1"/>
          </p:cNvSpPr>
          <p:nvPr>
            <p:ph type="body" sz="quarter" idx="15" hasCustomPrompt="1"/>
          </p:nvPr>
        </p:nvSpPr>
        <p:spPr>
          <a:xfrm>
            <a:off x="7213220" y="3962400"/>
            <a:ext cx="3429000" cy="1778000"/>
          </a:xfrm>
        </p:spPr>
        <p:txBody>
          <a:bodyPr tIns="91440" anchor="t" anchorCtr="0"/>
          <a:lstStyle>
            <a:lvl1pPr marL="0" indent="0">
              <a:spcAft>
                <a:spcPts val="300"/>
              </a:spcAft>
              <a:buNone/>
              <a:defRPr sz="1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a:t>
            </a:r>
          </a:p>
        </p:txBody>
      </p:sp>
      <p:pic>
        <p:nvPicPr>
          <p:cNvPr id="12" name="Picture 11">
            <a:extLst>
              <a:ext uri="{FF2B5EF4-FFF2-40B4-BE49-F238E27FC236}">
                <a16:creationId xmlns:a16="http://schemas.microsoft.com/office/drawing/2014/main" id="{B84330CE-85AA-4EF7-92DC-4391ED6543C2}"/>
              </a:ext>
            </a:extLst>
          </p:cNvPr>
          <p:cNvPicPr>
            <a:picLocks noChangeAspect="1"/>
          </p:cNvPicPr>
          <p:nvPr userDrawn="1"/>
        </p:nvPicPr>
        <p:blipFill>
          <a:blip r:embed="rId3"/>
          <a:srcRect/>
          <a:stretch/>
        </p:blipFill>
        <p:spPr>
          <a:xfrm>
            <a:off x="446954" y="6398787"/>
            <a:ext cx="383150" cy="216390"/>
          </a:xfrm>
          <a:prstGeom prst="rect">
            <a:avLst/>
          </a:prstGeom>
        </p:spPr>
      </p:pic>
      <p:sp>
        <p:nvSpPr>
          <p:cNvPr id="13" name="TextBox 3">
            <a:extLst>
              <a:ext uri="{FF2B5EF4-FFF2-40B4-BE49-F238E27FC236}">
                <a16:creationId xmlns:a16="http://schemas.microsoft.com/office/drawing/2014/main" id="{CFA378EB-1F2A-43B8-812A-2C9ADE0B691A}"/>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80169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urve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FCA692-0A86-4A98-94F7-84F5A4C199C4}"/>
              </a:ext>
            </a:extLst>
          </p:cNvPr>
          <p:cNvPicPr>
            <a:picLocks noChangeAspect="1"/>
          </p:cNvPicPr>
          <p:nvPr userDrawn="1"/>
        </p:nvPicPr>
        <p:blipFill>
          <a:blip r:embed="rId2"/>
          <a:srcRect t="85" b="85"/>
          <a:stretch/>
        </p:blipFill>
        <p:spPr bwMode="ltGray">
          <a:xfrm>
            <a:off x="0" y="0"/>
            <a:ext cx="12212672" cy="6858000"/>
          </a:xfrm>
          <a:prstGeom prst="rect">
            <a:avLst/>
          </a:prstGeom>
        </p:spPr>
      </p:pic>
      <p:sp>
        <p:nvSpPr>
          <p:cNvPr id="2" name="Oval 1">
            <a:extLst>
              <a:ext uri="{FF2B5EF4-FFF2-40B4-BE49-F238E27FC236}">
                <a16:creationId xmlns:a16="http://schemas.microsoft.com/office/drawing/2014/main" id="{22B5E503-0F79-40B7-B435-ECB0CB5B6FCB}"/>
              </a:ext>
            </a:extLst>
          </p:cNvPr>
          <p:cNvSpPr/>
          <p:nvPr userDrawn="1"/>
        </p:nvSpPr>
        <p:spPr bwMode="auto">
          <a:xfrm>
            <a:off x="5299710" y="1445839"/>
            <a:ext cx="1592580" cy="1592580"/>
          </a:xfrm>
          <a:prstGeom prst="ellipse">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3" name="TextBox 2">
            <a:extLst>
              <a:ext uri="{FF2B5EF4-FFF2-40B4-BE49-F238E27FC236}">
                <a16:creationId xmlns:a16="http://schemas.microsoft.com/office/drawing/2014/main" id="{32355E09-FB4E-4048-88DC-D059F27881EC}"/>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pic>
        <p:nvPicPr>
          <p:cNvPr id="7" name="Picture 6">
            <a:extLst>
              <a:ext uri="{FF2B5EF4-FFF2-40B4-BE49-F238E27FC236}">
                <a16:creationId xmlns:a16="http://schemas.microsoft.com/office/drawing/2014/main" id="{6993DBB6-D5CB-47F0-934B-F7B7B5CAF3D2}"/>
              </a:ext>
            </a:extLst>
          </p:cNvPr>
          <p:cNvPicPr>
            <a:picLocks noChangeAspect="1"/>
          </p:cNvPicPr>
          <p:nvPr userDrawn="1"/>
        </p:nvPicPr>
        <p:blipFill>
          <a:blip r:embed="rId3"/>
          <a:srcRect/>
          <a:stretch/>
        </p:blipFill>
        <p:spPr>
          <a:xfrm>
            <a:off x="446954" y="6398787"/>
            <a:ext cx="383150" cy="216390"/>
          </a:xfrm>
          <a:prstGeom prst="rect">
            <a:avLst/>
          </a:prstGeom>
        </p:spPr>
      </p:pic>
      <p:sp>
        <p:nvSpPr>
          <p:cNvPr id="8" name="TextBox 3">
            <a:extLst>
              <a:ext uri="{FF2B5EF4-FFF2-40B4-BE49-F238E27FC236}">
                <a16:creationId xmlns:a16="http://schemas.microsoft.com/office/drawing/2014/main" id="{9402F4C0-C95E-40AC-8428-FA474C0D97E8}"/>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20268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7" y="289512"/>
            <a:ext cx="11652356" cy="899665"/>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35056279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C46049D-F0E6-4F5F-B4B7-76721B2DAC14}"/>
              </a:ext>
            </a:extLst>
          </p:cNvPr>
          <p:cNvPicPr>
            <a:picLocks noChangeAspect="1"/>
          </p:cNvPicPr>
          <p:nvPr userDrawn="1"/>
        </p:nvPicPr>
        <p:blipFill>
          <a:blip r:embed="rId2"/>
          <a:srcRect t="85" b="85"/>
          <a:stretch/>
        </p:blipFill>
        <p:spPr bwMode="ltGray">
          <a:xfrm>
            <a:off x="0" y="0"/>
            <a:ext cx="12192000" cy="6846392"/>
          </a:xfrm>
          <a:prstGeom prst="rect">
            <a:avLst/>
          </a:prstGeom>
        </p:spPr>
      </p:pic>
      <p:sp>
        <p:nvSpPr>
          <p:cNvPr id="2" name="Title 1">
            <a:extLst>
              <a:ext uri="{FF2B5EF4-FFF2-40B4-BE49-F238E27FC236}">
                <a16:creationId xmlns:a16="http://schemas.microsoft.com/office/drawing/2014/main" id="{292E790E-76F0-4D5E-B7EC-B8F951C3401C}"/>
              </a:ext>
            </a:extLst>
          </p:cNvPr>
          <p:cNvSpPr>
            <a:spLocks noGrp="1"/>
          </p:cNvSpPr>
          <p:nvPr>
            <p:ph type="ctrTitle" hasCustomPrompt="1"/>
          </p:nvPr>
        </p:nvSpPr>
        <p:spPr>
          <a:xfrm>
            <a:off x="294715" y="2466975"/>
            <a:ext cx="9258300" cy="1532078"/>
          </a:xfrm>
        </p:spPr>
        <p:txBody>
          <a:bodyPr anchor="t"/>
          <a:lstStyle>
            <a:lvl1pPr algn="l">
              <a:defRPr sz="4800"/>
            </a:lvl1pPr>
          </a:lstStyle>
          <a:p>
            <a:r>
              <a:rPr lang="en-US" dirty="0"/>
              <a:t>Enter presentation title</a:t>
            </a:r>
          </a:p>
        </p:txBody>
      </p:sp>
      <p:sp>
        <p:nvSpPr>
          <p:cNvPr id="3" name="Subtitle 2">
            <a:extLst>
              <a:ext uri="{FF2B5EF4-FFF2-40B4-BE49-F238E27FC236}">
                <a16:creationId xmlns:a16="http://schemas.microsoft.com/office/drawing/2014/main" id="{92026F38-07F1-4A29-B763-A286B4BB566C}"/>
              </a:ext>
            </a:extLst>
          </p:cNvPr>
          <p:cNvSpPr>
            <a:spLocks noGrp="1"/>
          </p:cNvSpPr>
          <p:nvPr>
            <p:ph type="subTitle" idx="1" hasCustomPrompt="1"/>
          </p:nvPr>
        </p:nvSpPr>
        <p:spPr>
          <a:xfrm>
            <a:off x="294715" y="2056837"/>
            <a:ext cx="9258300" cy="251012"/>
          </a:xfrm>
        </p:spPr>
        <p:txBody>
          <a:bodyPr/>
          <a:lstStyle>
            <a:lvl1pPr marL="0" indent="0" algn="l">
              <a:buNone/>
              <a:defRPr sz="1200" b="1" cap="all" spc="300"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Enter sponsor information (e.g., Sponsored by </a:t>
            </a:r>
            <a:r>
              <a:rPr lang="en-US" dirty="0" err="1"/>
              <a:t>Anycompany</a:t>
            </a:r>
            <a:r>
              <a:rPr lang="en-US" dirty="0"/>
              <a:t>)</a:t>
            </a:r>
          </a:p>
        </p:txBody>
      </p:sp>
      <p:sp>
        <p:nvSpPr>
          <p:cNvPr id="9" name="Text Placeholder 8">
            <a:extLst>
              <a:ext uri="{FF2B5EF4-FFF2-40B4-BE49-F238E27FC236}">
                <a16:creationId xmlns:a16="http://schemas.microsoft.com/office/drawing/2014/main" id="{C9F04552-DC54-4CF7-8F97-F505A735C21F}"/>
              </a:ext>
            </a:extLst>
          </p:cNvPr>
          <p:cNvSpPr>
            <a:spLocks noGrp="1"/>
          </p:cNvSpPr>
          <p:nvPr>
            <p:ph type="body" sz="quarter" idx="10" hasCustomPrompt="1"/>
          </p:nvPr>
        </p:nvSpPr>
        <p:spPr>
          <a:xfrm>
            <a:off x="294715" y="4622523"/>
            <a:ext cx="3166782" cy="368577"/>
          </a:xfrm>
        </p:spPr>
        <p:txBody>
          <a:bodyPr/>
          <a:lstStyle>
            <a:lvl1pPr marL="0" indent="0">
              <a:buNone/>
              <a:defRPr sz="2000" b="0" cap="none" spc="0" baseline="0"/>
            </a:lvl1pPr>
          </a:lstStyle>
          <a:p>
            <a:pPr lvl="0"/>
            <a:r>
              <a:rPr lang="en-US" dirty="0"/>
              <a:t>Speaker name (pronouns)</a:t>
            </a:r>
          </a:p>
        </p:txBody>
      </p:sp>
      <p:sp>
        <p:nvSpPr>
          <p:cNvPr id="11" name="Text Placeholder 10">
            <a:extLst>
              <a:ext uri="{FF2B5EF4-FFF2-40B4-BE49-F238E27FC236}">
                <a16:creationId xmlns:a16="http://schemas.microsoft.com/office/drawing/2014/main" id="{27AA7E5E-154F-44A1-83B9-980206580D75}"/>
              </a:ext>
            </a:extLst>
          </p:cNvPr>
          <p:cNvSpPr>
            <a:spLocks noGrp="1"/>
          </p:cNvSpPr>
          <p:nvPr>
            <p:ph type="body" sz="quarter" idx="11" hasCustomPrompt="1"/>
          </p:nvPr>
        </p:nvSpPr>
        <p:spPr>
          <a:xfrm>
            <a:off x="294715" y="1457325"/>
            <a:ext cx="9258300" cy="251012"/>
          </a:xfrm>
        </p:spPr>
        <p:txBody>
          <a:bodyPr/>
          <a:lstStyle>
            <a:lvl1pPr marL="0" indent="0">
              <a:buNone/>
              <a:defRPr sz="1200" b="1" cap="all" spc="300" baseline="0">
                <a:solidFill>
                  <a:schemeClr val="accent1"/>
                </a:solidFill>
              </a:defRPr>
            </a:lvl1pPr>
          </a:lstStyle>
          <a:p>
            <a:pPr lvl="0"/>
            <a:r>
              <a:rPr lang="en-US" dirty="0"/>
              <a:t>Enter session ID</a:t>
            </a:r>
          </a:p>
        </p:txBody>
      </p:sp>
      <p:sp>
        <p:nvSpPr>
          <p:cNvPr id="12" name="Text Placeholder 10">
            <a:extLst>
              <a:ext uri="{FF2B5EF4-FFF2-40B4-BE49-F238E27FC236}">
                <a16:creationId xmlns:a16="http://schemas.microsoft.com/office/drawing/2014/main" id="{6EB611A1-7AEB-49CA-BF9D-DC8560338589}"/>
              </a:ext>
            </a:extLst>
          </p:cNvPr>
          <p:cNvSpPr>
            <a:spLocks noGrp="1"/>
          </p:cNvSpPr>
          <p:nvPr>
            <p:ph type="body" sz="quarter" idx="12" hasCustomPrompt="1"/>
          </p:nvPr>
        </p:nvSpPr>
        <p:spPr>
          <a:xfrm>
            <a:off x="294715" y="4971490"/>
            <a:ext cx="3166782"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sp>
        <p:nvSpPr>
          <p:cNvPr id="10" name="Text Placeholder 8">
            <a:extLst>
              <a:ext uri="{FF2B5EF4-FFF2-40B4-BE49-F238E27FC236}">
                <a16:creationId xmlns:a16="http://schemas.microsoft.com/office/drawing/2014/main" id="{45B36910-4794-464D-B560-88808B774069}"/>
              </a:ext>
            </a:extLst>
          </p:cNvPr>
          <p:cNvSpPr>
            <a:spLocks noGrp="1"/>
          </p:cNvSpPr>
          <p:nvPr>
            <p:ph type="body" sz="quarter" idx="13" hasCustomPrompt="1"/>
          </p:nvPr>
        </p:nvSpPr>
        <p:spPr>
          <a:xfrm>
            <a:off x="3538815" y="4622523"/>
            <a:ext cx="3166782" cy="368577"/>
          </a:xfrm>
        </p:spPr>
        <p:txBody>
          <a:bodyPr/>
          <a:lstStyle>
            <a:lvl1pPr marL="0" indent="0">
              <a:buNone/>
              <a:defRPr sz="2000" b="0" cap="none" spc="0" baseline="0"/>
            </a:lvl1pPr>
          </a:lstStyle>
          <a:p>
            <a:pPr lvl="0"/>
            <a:r>
              <a:rPr lang="en-US" dirty="0"/>
              <a:t>Speaker name (pronouns)</a:t>
            </a:r>
          </a:p>
        </p:txBody>
      </p:sp>
      <p:sp>
        <p:nvSpPr>
          <p:cNvPr id="15" name="Text Placeholder 10">
            <a:extLst>
              <a:ext uri="{FF2B5EF4-FFF2-40B4-BE49-F238E27FC236}">
                <a16:creationId xmlns:a16="http://schemas.microsoft.com/office/drawing/2014/main" id="{32C3E26B-3408-4221-9B0D-CC1302CC6AC9}"/>
              </a:ext>
            </a:extLst>
          </p:cNvPr>
          <p:cNvSpPr>
            <a:spLocks noGrp="1"/>
          </p:cNvSpPr>
          <p:nvPr>
            <p:ph type="body" sz="quarter" idx="14" hasCustomPrompt="1"/>
          </p:nvPr>
        </p:nvSpPr>
        <p:spPr>
          <a:xfrm>
            <a:off x="3538815" y="4971490"/>
            <a:ext cx="3166782"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sp>
        <p:nvSpPr>
          <p:cNvPr id="16" name="Text Placeholder 8">
            <a:extLst>
              <a:ext uri="{FF2B5EF4-FFF2-40B4-BE49-F238E27FC236}">
                <a16:creationId xmlns:a16="http://schemas.microsoft.com/office/drawing/2014/main" id="{761BB60E-6894-4067-9799-7A3B63842B9D}"/>
              </a:ext>
            </a:extLst>
          </p:cNvPr>
          <p:cNvSpPr>
            <a:spLocks noGrp="1"/>
          </p:cNvSpPr>
          <p:nvPr>
            <p:ph type="body" sz="quarter" idx="15" hasCustomPrompt="1"/>
          </p:nvPr>
        </p:nvSpPr>
        <p:spPr>
          <a:xfrm>
            <a:off x="6801965" y="4622523"/>
            <a:ext cx="3166782" cy="368577"/>
          </a:xfrm>
        </p:spPr>
        <p:txBody>
          <a:bodyPr/>
          <a:lstStyle>
            <a:lvl1pPr marL="0" indent="0">
              <a:buNone/>
              <a:defRPr sz="2000" b="0" cap="none" spc="0" baseline="0"/>
            </a:lvl1pPr>
          </a:lstStyle>
          <a:p>
            <a:pPr lvl="0"/>
            <a:r>
              <a:rPr lang="en-US" dirty="0"/>
              <a:t>Speaker name (pronouns)</a:t>
            </a:r>
          </a:p>
        </p:txBody>
      </p:sp>
      <p:sp>
        <p:nvSpPr>
          <p:cNvPr id="17" name="Text Placeholder 10">
            <a:extLst>
              <a:ext uri="{FF2B5EF4-FFF2-40B4-BE49-F238E27FC236}">
                <a16:creationId xmlns:a16="http://schemas.microsoft.com/office/drawing/2014/main" id="{87AD72BF-6239-4DAB-B0FE-63CCF755B721}"/>
              </a:ext>
            </a:extLst>
          </p:cNvPr>
          <p:cNvSpPr>
            <a:spLocks noGrp="1"/>
          </p:cNvSpPr>
          <p:nvPr>
            <p:ph type="body" sz="quarter" idx="16" hasCustomPrompt="1"/>
          </p:nvPr>
        </p:nvSpPr>
        <p:spPr>
          <a:xfrm>
            <a:off x="6801965" y="4971490"/>
            <a:ext cx="3166782" cy="820784"/>
          </a:xfrm>
        </p:spPr>
        <p:txBody>
          <a:bodyPr/>
          <a:lstStyle>
            <a:lvl1pPr marL="0" indent="0">
              <a:spcAft>
                <a:spcPts val="300"/>
              </a:spcAft>
              <a:buNone/>
              <a:defRPr sz="1600"/>
            </a:lvl1pPr>
          </a:lstStyle>
          <a:p>
            <a:pPr lvl="0"/>
            <a:r>
              <a:rPr lang="en-US" dirty="0"/>
              <a:t>Job title</a:t>
            </a:r>
            <a:br>
              <a:rPr lang="en-US" dirty="0"/>
            </a:br>
            <a:r>
              <a:rPr lang="en-US" dirty="0"/>
              <a:t>Company</a:t>
            </a:r>
          </a:p>
        </p:txBody>
      </p:sp>
      <p:pic>
        <p:nvPicPr>
          <p:cNvPr id="19" name="Picture 18">
            <a:extLst>
              <a:ext uri="{FF2B5EF4-FFF2-40B4-BE49-F238E27FC236}">
                <a16:creationId xmlns:a16="http://schemas.microsoft.com/office/drawing/2014/main" id="{8FA65153-28C2-4566-A0F0-7286ABBCFA26}"/>
              </a:ext>
            </a:extLst>
          </p:cNvPr>
          <p:cNvPicPr>
            <a:picLocks noChangeAspect="1"/>
          </p:cNvPicPr>
          <p:nvPr userDrawn="1"/>
        </p:nvPicPr>
        <p:blipFill>
          <a:blip r:embed="rId3"/>
          <a:srcRect/>
          <a:stretch/>
        </p:blipFill>
        <p:spPr>
          <a:xfrm>
            <a:off x="446954" y="6398787"/>
            <a:ext cx="383150" cy="216390"/>
          </a:xfrm>
          <a:prstGeom prst="rect">
            <a:avLst/>
          </a:prstGeom>
        </p:spPr>
      </p:pic>
      <p:sp>
        <p:nvSpPr>
          <p:cNvPr id="20" name="TextBox 3">
            <a:extLst>
              <a:ext uri="{FF2B5EF4-FFF2-40B4-BE49-F238E27FC236}">
                <a16:creationId xmlns:a16="http://schemas.microsoft.com/office/drawing/2014/main" id="{8652C18E-11D6-4AA9-BD9A-A03B3D1529CC}"/>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56002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orient="horz" pos="1560" userDrawn="1">
          <p15:clr>
            <a:srgbClr val="FBAE40"/>
          </p15:clr>
        </p15:guide>
        <p15:guide id="3" orient="horz" pos="2904" userDrawn="1">
          <p15:clr>
            <a:srgbClr val="FBAE40"/>
          </p15:clr>
        </p15:guide>
        <p15:guide id="4" orient="horz" pos="3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4C68EC7-0F72-4D67-92D4-EC4A2103326D}"/>
              </a:ext>
            </a:extLst>
          </p:cNvPr>
          <p:cNvSpPr>
            <a:spLocks noGrp="1"/>
          </p:cNvSpPr>
          <p:nvPr>
            <p:ph type="body" sz="quarter" idx="10" hasCustomPrompt="1"/>
          </p:nvPr>
        </p:nvSpPr>
        <p:spPr>
          <a:xfrm>
            <a:off x="266700" y="1485900"/>
            <a:ext cx="11658600" cy="4762500"/>
          </a:xfrm>
        </p:spPr>
        <p:txBody>
          <a:bodyPr/>
          <a:lstStyle>
            <a:lvl1pPr marL="0" indent="0">
              <a:spcAft>
                <a:spcPts val="3000"/>
              </a:spcAft>
              <a:buNone/>
              <a:defRPr sz="2800"/>
            </a:lvl1pPr>
            <a:lvl2pPr marL="0" indent="0">
              <a:spcAft>
                <a:spcPts val="3000"/>
              </a:spcAft>
              <a:buNone/>
              <a:defRPr sz="2800"/>
            </a:lvl2pPr>
            <a:lvl3pPr marL="0" indent="0">
              <a:spcAft>
                <a:spcPts val="3000"/>
              </a:spcAft>
              <a:buNone/>
              <a:defRPr sz="2800"/>
            </a:lvl3pPr>
            <a:lvl4pPr marL="0" indent="0">
              <a:spcAft>
                <a:spcPts val="3000"/>
              </a:spcAft>
              <a:buNone/>
              <a:defRPr sz="2800"/>
            </a:lvl4pPr>
            <a:lvl5pPr marL="0" indent="0">
              <a:spcAft>
                <a:spcPts val="3000"/>
              </a:spcAft>
              <a:buNone/>
              <a:defRPr sz="2800"/>
            </a:lvl5pPr>
          </a:lstStyle>
          <a:p>
            <a:pPr lvl="0"/>
            <a:r>
              <a:rPr lang="en-US" dirty="0"/>
              <a:t>Enter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Agenda layout</a:t>
            </a:r>
          </a:p>
        </p:txBody>
      </p:sp>
      <p:sp>
        <p:nvSpPr>
          <p:cNvPr id="4" name="Rectangle 3">
            <a:extLst>
              <a:ext uri="{FF2B5EF4-FFF2-40B4-BE49-F238E27FC236}">
                <a16:creationId xmlns:a16="http://schemas.microsoft.com/office/drawing/2014/main" id="{250B5CCA-0530-4DDF-BE3B-7BDABD22401A}"/>
              </a:ext>
            </a:extLst>
          </p:cNvPr>
          <p:cNvSpPr/>
          <p:nvPr userDrawn="1"/>
        </p:nvSpPr>
        <p:spPr bwMode="auto">
          <a:xfrm rot="5400000">
            <a:off x="-3343837" y="3343838"/>
            <a:ext cx="6858001" cy="170330"/>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063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BF5469EC-2E51-4667-AF2C-8C8E7C6551F3}"/>
              </a:ext>
            </a:extLst>
          </p:cNvPr>
          <p:cNvSpPr/>
          <p:nvPr userDrawn="1"/>
        </p:nvSpPr>
        <p:spPr bwMode="auto">
          <a:xfrm rot="5400000">
            <a:off x="-3343837" y="3343838"/>
            <a:ext cx="6858001" cy="170330"/>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81453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ECB35-0322-4786-879E-C96F9A03A023}"/>
              </a:ext>
            </a:extLst>
          </p:cNvPr>
          <p:cNvPicPr>
            <a:picLocks noChangeAspect="1"/>
          </p:cNvPicPr>
          <p:nvPr userDrawn="1"/>
        </p:nvPicPr>
        <p:blipFill rotWithShape="1">
          <a:blip r:embed="rId2"/>
          <a:srcRect l="18865" r="32957"/>
          <a:stretch/>
        </p:blipFill>
        <p:spPr bwMode="ltGray">
          <a:xfrm flipH="1">
            <a:off x="0" y="0"/>
            <a:ext cx="12192000" cy="6857999"/>
          </a:xfrm>
          <a:prstGeom prst="rect">
            <a:avLst/>
          </a:prstGeom>
        </p:spPr>
      </p:pic>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only with art layout</a:t>
            </a:r>
          </a:p>
        </p:txBody>
      </p:sp>
      <p:pic>
        <p:nvPicPr>
          <p:cNvPr id="6" name="Picture 5">
            <a:extLst>
              <a:ext uri="{FF2B5EF4-FFF2-40B4-BE49-F238E27FC236}">
                <a16:creationId xmlns:a16="http://schemas.microsoft.com/office/drawing/2014/main" id="{EC49D54C-6BE0-4C2A-A88F-94857D75FC6F}"/>
              </a:ext>
            </a:extLst>
          </p:cNvPr>
          <p:cNvPicPr>
            <a:picLocks noChangeAspect="1"/>
          </p:cNvPicPr>
          <p:nvPr userDrawn="1"/>
        </p:nvPicPr>
        <p:blipFill>
          <a:blip r:embed="rId3"/>
          <a:srcRect/>
          <a:stretch/>
        </p:blipFill>
        <p:spPr>
          <a:xfrm>
            <a:off x="446954" y="6398787"/>
            <a:ext cx="383150" cy="216390"/>
          </a:xfrm>
          <a:prstGeom prst="rect">
            <a:avLst/>
          </a:prstGeom>
        </p:spPr>
      </p:pic>
      <p:sp>
        <p:nvSpPr>
          <p:cNvPr id="7" name="TextBox 3">
            <a:extLst>
              <a:ext uri="{FF2B5EF4-FFF2-40B4-BE49-F238E27FC236}">
                <a16:creationId xmlns:a16="http://schemas.microsoft.com/office/drawing/2014/main" id="{55828B91-E0A7-41B3-A9D2-CC00377688CA}"/>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t>
            </a:r>
            <a:r>
              <a:rPr lang="en-US" altLang="x-none" sz="700" dirty="0">
                <a:solidFill>
                  <a:schemeClr val="tx1"/>
                </a:solidFill>
                <a:latin typeface="Amazon Ember" charset="0"/>
                <a:ea typeface="Amazon Ember" charset="0"/>
                <a:cs typeface="Amazon Ember" charset="0"/>
              </a:rPr>
              <a:t>Amazon Web Services, Inc. or its affiliates. All rights reserved.</a:t>
            </a:r>
          </a:p>
        </p:txBody>
      </p:sp>
    </p:spTree>
    <p:extLst>
      <p:ext uri="{BB962C8B-B14F-4D97-AF65-F5344CB8AC3E}">
        <p14:creationId xmlns:p14="http://schemas.microsoft.com/office/powerpoint/2010/main" val="131527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AFC4-C295-4329-9F9D-C3F69FAD3506}"/>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98DC349E-6665-43D9-A78E-58509FAE959E}"/>
              </a:ext>
            </a:extLst>
          </p:cNvPr>
          <p:cNvSpPr>
            <a:spLocks noGrp="1"/>
          </p:cNvSpPr>
          <p:nvPr>
            <p:ph type="body" sz="quarter" idx="10" hasCustomPrompt="1"/>
          </p:nvPr>
        </p:nvSpPr>
        <p:spPr>
          <a:xfrm>
            <a:off x="266700" y="1028700"/>
            <a:ext cx="11658600" cy="304800"/>
          </a:xfrm>
        </p:spPr>
        <p:txBody>
          <a:bodyPr lIns="109728"/>
          <a:lstStyle>
            <a:lvl1pPr marL="0" indent="0">
              <a:buNone/>
              <a:defRPr sz="1200" b="1" cap="all" spc="300" baseline="0">
                <a:solidFill>
                  <a:schemeClr val="accent1"/>
                </a:solidFill>
              </a:defRPr>
            </a:lvl1pPr>
          </a:lstStyle>
          <a:p>
            <a:pPr lvl="0"/>
            <a:r>
              <a:rPr lang="en-US" dirty="0"/>
              <a:t>Enter subtitle here</a:t>
            </a:r>
          </a:p>
        </p:txBody>
      </p:sp>
      <p:sp>
        <p:nvSpPr>
          <p:cNvPr id="5" name="Rectangle 4">
            <a:extLst>
              <a:ext uri="{FF2B5EF4-FFF2-40B4-BE49-F238E27FC236}">
                <a16:creationId xmlns:a16="http://schemas.microsoft.com/office/drawing/2014/main" id="{7EC80D21-6F9D-443D-8D1D-57CBAC59D660}"/>
              </a:ext>
            </a:extLst>
          </p:cNvPr>
          <p:cNvSpPr/>
          <p:nvPr userDrawn="1"/>
        </p:nvSpPr>
        <p:spPr bwMode="auto">
          <a:xfrm rot="5400000">
            <a:off x="-3343837" y="3343838"/>
            <a:ext cx="6858001" cy="170330"/>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2461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6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70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341CBD-1E82-4E4B-81A6-81BBF40EDA59}"/>
              </a:ext>
            </a:extLst>
          </p:cNvPr>
          <p:cNvPicPr>
            <a:picLocks noChangeAspect="1"/>
          </p:cNvPicPr>
          <p:nvPr userDrawn="1"/>
        </p:nvPicPr>
        <p:blipFill>
          <a:blip r:embed="rId34"/>
          <a:stretch>
            <a:fillRect/>
          </a:stretch>
        </p:blipFill>
        <p:spPr bwMode="ltGray">
          <a:xfrm>
            <a:off x="0" y="0"/>
            <a:ext cx="12192000" cy="6858000"/>
          </a:xfrm>
          <a:prstGeom prst="rect">
            <a:avLst/>
          </a:prstGeom>
        </p:spPr>
      </p:pic>
      <p:sp>
        <p:nvSpPr>
          <p:cNvPr id="2" name="Title Placeholder 1">
            <a:extLst>
              <a:ext uri="{FF2B5EF4-FFF2-40B4-BE49-F238E27FC236}">
                <a16:creationId xmlns:a16="http://schemas.microsoft.com/office/drawing/2014/main" id="{0EE9B75B-FC69-4802-829F-1DE0261000CF}"/>
              </a:ext>
            </a:extLst>
          </p:cNvPr>
          <p:cNvSpPr>
            <a:spLocks noGrp="1"/>
          </p:cNvSpPr>
          <p:nvPr>
            <p:ph type="title"/>
          </p:nvPr>
        </p:nvSpPr>
        <p:spPr>
          <a:xfrm>
            <a:off x="266700" y="371476"/>
            <a:ext cx="11658600" cy="640975"/>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FDE9484-AA49-444D-AF04-5449EEFBF53D}"/>
              </a:ext>
            </a:extLst>
          </p:cNvPr>
          <p:cNvSpPr>
            <a:spLocks noGrp="1"/>
          </p:cNvSpPr>
          <p:nvPr>
            <p:ph type="body" idx="1"/>
          </p:nvPr>
        </p:nvSpPr>
        <p:spPr>
          <a:xfrm>
            <a:off x="266700" y="1485900"/>
            <a:ext cx="11658600" cy="473588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F0354-EE90-4314-B552-64800CD777E5}"/>
              </a:ext>
            </a:extLst>
          </p:cNvPr>
          <p:cNvSpPr>
            <a:spLocks noGrp="1"/>
          </p:cNvSpPr>
          <p:nvPr>
            <p:ph type="dt" sz="half" idx="2"/>
          </p:nvPr>
        </p:nvSpPr>
        <p:spPr>
          <a:xfrm>
            <a:off x="266700" y="6884987"/>
            <a:ext cx="2743200" cy="365125"/>
          </a:xfrm>
          <a:prstGeom prst="rect">
            <a:avLst/>
          </a:prstGeom>
        </p:spPr>
        <p:txBody>
          <a:bodyPr vert="horz" lIns="91440" tIns="45720" rIns="91440" bIns="45720" rtlCol="0" anchor="ctr"/>
          <a:lstStyle>
            <a:lvl1pPr algn="l">
              <a:defRPr sz="800">
                <a:solidFill>
                  <a:schemeClr val="tx1">
                    <a:tint val="75000"/>
                  </a:schemeClr>
                </a:solidFill>
              </a:defRPr>
            </a:lvl1pPr>
          </a:lstStyle>
          <a:p>
            <a:fld id="{D51A7184-135E-45B1-A657-F2E8CBC78263}" type="datetimeFigureOut">
              <a:rPr lang="en-US" smtClean="0"/>
              <a:pPr/>
              <a:t>4/20/22</a:t>
            </a:fld>
            <a:endParaRPr lang="en-US" dirty="0"/>
          </a:p>
        </p:txBody>
      </p:sp>
      <p:sp>
        <p:nvSpPr>
          <p:cNvPr id="5" name="Footer Placeholder 4">
            <a:extLst>
              <a:ext uri="{FF2B5EF4-FFF2-40B4-BE49-F238E27FC236}">
                <a16:creationId xmlns:a16="http://schemas.microsoft.com/office/drawing/2014/main" id="{A7282F7C-9208-4537-9576-F6AC3FA2CE7F}"/>
              </a:ext>
            </a:extLst>
          </p:cNvPr>
          <p:cNvSpPr>
            <a:spLocks noGrp="1"/>
          </p:cNvSpPr>
          <p:nvPr>
            <p:ph type="ftr" sz="quarter" idx="3"/>
          </p:nvPr>
        </p:nvSpPr>
        <p:spPr>
          <a:xfrm>
            <a:off x="4038600" y="6884986"/>
            <a:ext cx="41148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9825CD4-9FE3-4FBF-920B-6AAC85319D48}"/>
              </a:ext>
            </a:extLst>
          </p:cNvPr>
          <p:cNvSpPr>
            <a:spLocks noGrp="1"/>
          </p:cNvSpPr>
          <p:nvPr>
            <p:ph type="sldNum" sz="quarter" idx="4"/>
          </p:nvPr>
        </p:nvSpPr>
        <p:spPr>
          <a:xfrm>
            <a:off x="9182100" y="6884985"/>
            <a:ext cx="27432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83B3D6B8-A066-4E03-A02F-B10ECA948899}" type="slidenum">
              <a:rPr lang="en-US" smtClean="0"/>
              <a:pPr/>
              <a:t>‹#›</a:t>
            </a:fld>
            <a:endParaRPr lang="en-US" dirty="0"/>
          </a:p>
        </p:txBody>
      </p:sp>
      <p:pic>
        <p:nvPicPr>
          <p:cNvPr id="8" name="Picture 7">
            <a:extLst>
              <a:ext uri="{FF2B5EF4-FFF2-40B4-BE49-F238E27FC236}">
                <a16:creationId xmlns:a16="http://schemas.microsoft.com/office/drawing/2014/main" id="{DA0E6602-52A0-4A9A-98AD-EA6F649959D7}"/>
              </a:ext>
            </a:extLst>
          </p:cNvPr>
          <p:cNvPicPr>
            <a:picLocks noChangeAspect="1"/>
          </p:cNvPicPr>
          <p:nvPr userDrawn="1"/>
        </p:nvPicPr>
        <p:blipFill>
          <a:blip r:embed="rId35"/>
          <a:srcRect/>
          <a:stretch/>
        </p:blipFill>
        <p:spPr>
          <a:xfrm>
            <a:off x="446954" y="6398787"/>
            <a:ext cx="383150" cy="216390"/>
          </a:xfrm>
          <a:prstGeom prst="rect">
            <a:avLst/>
          </a:prstGeom>
        </p:spPr>
      </p:pic>
      <p:sp>
        <p:nvSpPr>
          <p:cNvPr id="9" name="TextBox 3">
            <a:extLst>
              <a:ext uri="{FF2B5EF4-FFF2-40B4-BE49-F238E27FC236}">
                <a16:creationId xmlns:a16="http://schemas.microsoft.com/office/drawing/2014/main" id="{8948951E-23E1-4ACA-9AE7-7C91707AA21E}"/>
              </a:ext>
            </a:extLst>
          </p:cNvPr>
          <p:cNvSpPr txBox="1">
            <a:spLocks noChangeArrowheads="1"/>
          </p:cNvSpPr>
          <p:nvPr userDrawn="1"/>
        </p:nvSpPr>
        <p:spPr bwMode="white">
          <a:xfrm>
            <a:off x="7962900" y="6514602"/>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r"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784851331"/>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5" r:id="rId7"/>
    <p:sldLayoutId id="2147483664" r:id="rId8"/>
    <p:sldLayoutId id="2147483655" r:id="rId9"/>
    <p:sldLayoutId id="2147483650" r:id="rId10"/>
    <p:sldLayoutId id="2147483680" r:id="rId11"/>
    <p:sldLayoutId id="2147483666" r:id="rId12"/>
    <p:sldLayoutId id="2147483667" r:id="rId13"/>
    <p:sldLayoutId id="2147483668" r:id="rId14"/>
    <p:sldLayoutId id="2147483652" r:id="rId15"/>
    <p:sldLayoutId id="2147483670" r:id="rId16"/>
    <p:sldLayoutId id="2147483669" r:id="rId17"/>
    <p:sldLayoutId id="2147483671" r:id="rId18"/>
    <p:sldLayoutId id="2147483672" r:id="rId19"/>
    <p:sldLayoutId id="2147483673" r:id="rId20"/>
    <p:sldLayoutId id="2147483675" r:id="rId21"/>
    <p:sldLayoutId id="2147483651" r:id="rId22"/>
    <p:sldLayoutId id="2147483676" r:id="rId23"/>
    <p:sldLayoutId id="2147483677" r:id="rId24"/>
    <p:sldLayoutId id="2147483653" r:id="rId25"/>
    <p:sldLayoutId id="2147483656" r:id="rId26"/>
    <p:sldLayoutId id="2147483657" r:id="rId27"/>
    <p:sldLayoutId id="2147483658" r:id="rId28"/>
    <p:sldLayoutId id="2147483659" r:id="rId29"/>
    <p:sldLayoutId id="2147483678" r:id="rId30"/>
    <p:sldLayoutId id="2147483679" r:id="rId31"/>
    <p:sldLayoutId id="2147483681" r:id="rId32"/>
  </p:sldLayoutIdLst>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68" userDrawn="1">
          <p15:clr>
            <a:srgbClr val="F26B43"/>
          </p15:clr>
        </p15:guide>
        <p15:guide id="2" orient="horz" pos="240" userDrawn="1">
          <p15:clr>
            <a:srgbClr val="F26B43"/>
          </p15:clr>
        </p15:guide>
        <p15:guide id="3" pos="7512" userDrawn="1">
          <p15:clr>
            <a:srgbClr val="F26B43"/>
          </p15:clr>
        </p15:guide>
        <p15:guide id="4" orient="horz" pos="3936" userDrawn="1">
          <p15:clr>
            <a:srgbClr val="F26B43"/>
          </p15:clr>
        </p15:guide>
        <p15:guide id="5" pos="240" userDrawn="1">
          <p15:clr>
            <a:srgbClr val="F26B43"/>
          </p15:clr>
        </p15:guide>
        <p15:guide id="6" pos="7440" userDrawn="1">
          <p15:clr>
            <a:srgbClr val="F26B43"/>
          </p15:clr>
        </p15:guide>
        <p15:guide id="8"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hyperlink" Target="https://dashboard.eventengine.ru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8" Type="http://schemas.openxmlformats.org/officeDocument/2006/relationships/hyperlink" Target="https://freeway.amazon.com/" TargetMode="External"/><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hyperlink" Target="https://brand.amazon.com/aws/downloads/" TargetMode="External"/><Relationship Id="rId10" Type="http://schemas.openxmlformats.org/officeDocument/2006/relationships/hyperlink" Target="https://aws.amazon.com/architecture/icons/" TargetMode="External"/><Relationship Id="rId4" Type="http://schemas.openxmlformats.org/officeDocument/2006/relationships/image" Target="../media/image30.svg"/><Relationship Id="rId9" Type="http://schemas.openxmlformats.org/officeDocument/2006/relationships/image" Target="../media/image3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hyperlink" Target="https://amazonwebservices.box.com/s/4d4398fneze3vtwxybhor4lgfvfyvuej"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brightcarbon.com/events/" TargetMode="External"/><Relationship Id="rId13" Type="http://schemas.openxmlformats.org/officeDocument/2006/relationships/hyperlink" Target="NULL" TargetMode="External"/><Relationship Id="rId3" Type="http://schemas.openxmlformats.org/officeDocument/2006/relationships/hyperlink" Target="https://support.microsoft.com/en-us/powerpoint" TargetMode="External"/><Relationship Id="rId7" Type="http://schemas.openxmlformats.org/officeDocument/2006/relationships/hyperlink" Target="NULL" TargetMode="External"/><Relationship Id="rId12" Type="http://schemas.openxmlformats.org/officeDocument/2006/relationships/hyperlink" Target="https://356labs.com/podcast/" TargetMode="External"/><Relationship Id="rId2" Type="http://schemas.openxmlformats.org/officeDocument/2006/relationships/hyperlink" Target="https://w.amazon.com/bin/view/AWS_Event_Content_Editing/DeepDivePowerPoint/" TargetMode="External"/><Relationship Id="rId1" Type="http://schemas.openxmlformats.org/officeDocument/2006/relationships/slideLayout" Target="../slideLayouts/slideLayout8.xml"/><Relationship Id="rId6" Type="http://schemas.openxmlformats.org/officeDocument/2006/relationships/hyperlink" Target="https://www.youtube.com/channel/UCe0jKqILzFXUvec7GyqXjfQ" TargetMode="External"/><Relationship Id="rId11" Type="http://schemas.openxmlformats.org/officeDocument/2006/relationships/hyperlink" Target="NULL" TargetMode="External"/><Relationship Id="rId5" Type="http://schemas.openxmlformats.org/officeDocument/2006/relationships/hyperlink" Target="https://www.linkedin.com/learning/paths/master-microsoft-powerpoint?trk=learning-serp_learning_search-card&amp;upsellOrderOrigin=homepage-learning_learning-search-bar_search-submit" TargetMode="External"/><Relationship Id="rId15" Type="http://schemas.openxmlformats.org/officeDocument/2006/relationships/hyperlink" Target="https://visme.co/blog/category/mastering-presentations/" TargetMode="External"/><Relationship Id="rId10" Type="http://schemas.openxmlformats.org/officeDocument/2006/relationships/hyperlink" Target="https://www.presentation-guru.com/" TargetMode="External"/><Relationship Id="rId4" Type="http://schemas.openxmlformats.org/officeDocument/2006/relationships/hyperlink" Target="NULL" TargetMode="External"/><Relationship Id="rId9" Type="http://schemas.openxmlformats.org/officeDocument/2006/relationships/hyperlink" Target="NULL" TargetMode="External"/><Relationship Id="rId14" Type="http://schemas.openxmlformats.org/officeDocument/2006/relationships/hyperlink" Target="https://www.aiga.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0122084-A9D9-4EB3-931D-4DD80AD30C22}"/>
              </a:ext>
            </a:extLst>
          </p:cNvPr>
          <p:cNvSpPr>
            <a:spLocks noGrp="1"/>
          </p:cNvSpPr>
          <p:nvPr>
            <p:ph type="ctrTitle"/>
          </p:nvPr>
        </p:nvSpPr>
        <p:spPr>
          <a:xfrm>
            <a:off x="642096" y="2963572"/>
            <a:ext cx="12105716" cy="1518780"/>
          </a:xfrm>
        </p:spPr>
        <p:txBody>
          <a:bodyPr/>
          <a:lstStyle/>
          <a:p>
            <a:r>
              <a:rPr lang="en-US" dirty="0"/>
              <a:t>The AWS Step Functions Workshop</a:t>
            </a:r>
          </a:p>
        </p:txBody>
      </p:sp>
    </p:spTree>
    <p:extLst>
      <p:ext uri="{BB962C8B-B14F-4D97-AF65-F5344CB8AC3E}">
        <p14:creationId xmlns:p14="http://schemas.microsoft.com/office/powerpoint/2010/main" val="333298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9BB322E-9114-47CB-92A2-6C3531CE21CD}"/>
              </a:ext>
            </a:extLst>
          </p:cNvPr>
          <p:cNvGraphicFramePr>
            <a:graphicFrameLocks noGrp="1"/>
          </p:cNvGraphicFramePr>
          <p:nvPr>
            <p:extLst>
              <p:ext uri="{D42A27DB-BD31-4B8C-83A1-F6EECF244321}">
                <p14:modId xmlns:p14="http://schemas.microsoft.com/office/powerpoint/2010/main" val="3434848203"/>
              </p:ext>
            </p:extLst>
          </p:nvPr>
        </p:nvGraphicFramePr>
        <p:xfrm>
          <a:off x="923060" y="996909"/>
          <a:ext cx="10792690" cy="5004443"/>
        </p:xfrm>
        <a:graphic>
          <a:graphicData uri="http://schemas.openxmlformats.org/drawingml/2006/table">
            <a:tbl>
              <a:tblPr firstRow="1" bandRow="1">
                <a:tableStyleId>{073A0DAA-6AF3-43AB-8588-CEC1D06C72B9}</a:tableStyleId>
              </a:tblPr>
              <a:tblGrid>
                <a:gridCol w="2067466">
                  <a:extLst>
                    <a:ext uri="{9D8B030D-6E8A-4147-A177-3AD203B41FA5}">
                      <a16:colId xmlns:a16="http://schemas.microsoft.com/office/drawing/2014/main" val="3005986539"/>
                    </a:ext>
                  </a:extLst>
                </a:gridCol>
                <a:gridCol w="4362612">
                  <a:extLst>
                    <a:ext uri="{9D8B030D-6E8A-4147-A177-3AD203B41FA5}">
                      <a16:colId xmlns:a16="http://schemas.microsoft.com/office/drawing/2014/main" val="62459987"/>
                    </a:ext>
                  </a:extLst>
                </a:gridCol>
                <a:gridCol w="4362612">
                  <a:extLst>
                    <a:ext uri="{9D8B030D-6E8A-4147-A177-3AD203B41FA5}">
                      <a16:colId xmlns:a16="http://schemas.microsoft.com/office/drawing/2014/main" val="4041369776"/>
                    </a:ext>
                  </a:extLst>
                </a:gridCol>
              </a:tblGrid>
              <a:tr h="586233">
                <a:tc>
                  <a:txBody>
                    <a:bodyPr/>
                    <a:lstStyle/>
                    <a:p>
                      <a:pPr algn="ctr"/>
                      <a:endParaRPr lang="en-US" sz="2400" b="1" dirty="0">
                        <a:solidFill>
                          <a:schemeClr val="bg2"/>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kern="1200" dirty="0">
                          <a:solidFill>
                            <a:schemeClr val="bg2"/>
                          </a:solidFill>
                        </a:rPr>
                        <a:t>Standard</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sz="2400" kern="1200" dirty="0">
                          <a:solidFill>
                            <a:schemeClr val="bg2"/>
                          </a:solidFill>
                        </a:rPr>
                        <a:t>Express</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36250437"/>
                  </a:ext>
                </a:extLst>
              </a:tr>
              <a:tr h="418738">
                <a:tc>
                  <a:txBody>
                    <a:bodyPr/>
                    <a:lstStyle/>
                    <a:p>
                      <a:pPr marL="0" algn="ctr" defTabSz="1097278" rtl="0" eaLnBrk="1" latinLnBrk="0" hangingPunct="1"/>
                      <a:r>
                        <a:rPr lang="en-US" sz="1600" b="1" kern="1200" dirty="0">
                          <a:solidFill>
                            <a:schemeClr val="tx1"/>
                          </a:solidFill>
                          <a:latin typeface="+mn-lt"/>
                          <a:ea typeface="+mn-ea"/>
                          <a:cs typeface="+mn-cs"/>
                        </a:rPr>
                        <a:t>Use Cases</a:t>
                      </a:r>
                    </a:p>
                  </a:txBody>
                  <a:tcPr marL="152400" marR="76200" marT="38100" marB="38100" anchor="ctr">
                    <a:lnT w="38100" cmpd="sng">
                      <a:noFill/>
                    </a:lnT>
                    <a:lnB w="12700" cmpd="sng">
                      <a:noFill/>
                    </a:lnB>
                    <a:solidFill>
                      <a:schemeClr val="tx1">
                        <a:lumMod val="50000"/>
                      </a:schemeClr>
                    </a:solidFill>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long-running</a:t>
                      </a:r>
                      <a:r>
                        <a:rPr lang="en-US" sz="1600" dirty="0">
                          <a:solidFill>
                            <a:schemeClr val="bg1"/>
                          </a:solidFill>
                        </a:rPr>
                        <a:t>, durable, and auditable workflows.</a:t>
                      </a:r>
                    </a:p>
                    <a:p>
                      <a:pPr algn="ctr"/>
                      <a:endParaRPr lang="en-US" sz="1600" dirty="0">
                        <a:solidFill>
                          <a:schemeClr val="bg1"/>
                        </a:solidFill>
                      </a:endParaRPr>
                    </a:p>
                  </a:txBody>
                  <a:tcPr marL="152400" marR="76200" marT="38100" marB="38100" anchor="ctr">
                    <a:lnT w="38100" cmpd="sng">
                      <a:noFill/>
                    </a:lnT>
                    <a:lnB w="12700" cmpd="sng">
                      <a:noFill/>
                    </a:lnB>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high-volume</a:t>
                      </a:r>
                      <a:r>
                        <a:rPr lang="en-US" sz="1600" dirty="0">
                          <a:solidFill>
                            <a:schemeClr val="bg1"/>
                          </a:solidFill>
                        </a:rPr>
                        <a:t> event-processing workloads.</a:t>
                      </a:r>
                    </a:p>
                    <a:p>
                      <a:pPr algn="ctr"/>
                      <a:endParaRPr lang="en-US" sz="1600" dirty="0">
                        <a:solidFill>
                          <a:schemeClr val="bg1"/>
                        </a:solidFill>
                      </a:endParaRPr>
                    </a:p>
                  </a:txBody>
                  <a:tcPr marL="152400" marR="76200" marT="38100" marB="38100" anchor="ctr">
                    <a:lnT w="38100" cmpd="sng">
                      <a:noFill/>
                    </a:lnT>
                    <a:lnB w="12700" cmpd="sng">
                      <a:noFill/>
                    </a:lnB>
                  </a:tcPr>
                </a:tc>
                <a:extLst>
                  <a:ext uri="{0D108BD9-81ED-4DB2-BD59-A6C34878D82A}">
                    <a16:rowId xmlns:a16="http://schemas.microsoft.com/office/drawing/2014/main" val="4038635909"/>
                  </a:ext>
                </a:extLst>
              </a:tr>
              <a:tr h="418738">
                <a:tc>
                  <a:txBody>
                    <a:bodyPr/>
                    <a:lstStyle/>
                    <a:p>
                      <a:pPr marL="0" algn="ctr" defTabSz="1097278" rtl="0" eaLnBrk="1" latinLnBrk="0" hangingPunct="1"/>
                      <a:r>
                        <a:rPr lang="en-US" sz="1600" b="1" kern="1200" dirty="0">
                          <a:solidFill>
                            <a:schemeClr val="tx1"/>
                          </a:solidFill>
                        </a:rPr>
                        <a:t>Maximum duration</a:t>
                      </a:r>
                      <a:endParaRPr lang="en-US" sz="1600" b="1" kern="1200" dirty="0">
                        <a:solidFill>
                          <a:schemeClr val="tx1"/>
                        </a:solidFill>
                        <a:latin typeface="+mn-lt"/>
                        <a:ea typeface="+mn-ea"/>
                        <a:cs typeface="+mn-cs"/>
                      </a:endParaRPr>
                    </a:p>
                  </a:txBody>
                  <a:tcPr marL="152400" marR="76200" marT="38100" marB="38100" anchor="ctr">
                    <a:lnT w="38100" cmpd="sng">
                      <a:noFill/>
                    </a:lnT>
                    <a:solidFill>
                      <a:schemeClr val="tx1">
                        <a:lumMod val="50000"/>
                      </a:schemeClr>
                    </a:solidFill>
                  </a:tcPr>
                </a:tc>
                <a:tc>
                  <a:txBody>
                    <a:bodyPr/>
                    <a:lstStyle/>
                    <a:p>
                      <a:pPr algn="ctr"/>
                      <a:r>
                        <a:rPr lang="en-US" sz="1600" dirty="0"/>
                        <a:t>365 days</a:t>
                      </a:r>
                      <a:endParaRPr lang="en-US" sz="1600" dirty="0">
                        <a:solidFill>
                          <a:schemeClr val="bg1"/>
                        </a:solidFill>
                      </a:endParaRPr>
                    </a:p>
                  </a:txBody>
                  <a:tcPr marL="152400" marR="76200" marT="38100" marB="38100" anchor="ctr">
                    <a:lnT w="38100" cmpd="sng">
                      <a:noFill/>
                    </a:lnT>
                  </a:tcPr>
                </a:tc>
                <a:tc>
                  <a:txBody>
                    <a:bodyPr/>
                    <a:lstStyle/>
                    <a:p>
                      <a:pPr algn="ctr"/>
                      <a:r>
                        <a:rPr lang="en-US" sz="1600" dirty="0"/>
                        <a:t>5 minutes</a:t>
                      </a:r>
                      <a:endParaRPr lang="en-US" sz="1600" dirty="0">
                        <a:solidFill>
                          <a:schemeClr val="bg1"/>
                        </a:solidFill>
                      </a:endParaRPr>
                    </a:p>
                  </a:txBody>
                  <a:tcPr marL="152400" marR="76200" marT="38100" marB="38100" anchor="ctr">
                    <a:lnT w="38100" cmpd="sng">
                      <a:noFill/>
                    </a:lnT>
                  </a:tcPr>
                </a:tc>
                <a:extLst>
                  <a:ext uri="{0D108BD9-81ED-4DB2-BD59-A6C34878D82A}">
                    <a16:rowId xmlns:a16="http://schemas.microsoft.com/office/drawing/2014/main" val="2646983266"/>
                  </a:ext>
                </a:extLst>
              </a:tr>
              <a:tr h="736978">
                <a:tc>
                  <a:txBody>
                    <a:bodyPr/>
                    <a:lstStyle/>
                    <a:p>
                      <a:pPr marL="0" algn="ctr" defTabSz="1097278" rtl="0" eaLnBrk="1" latinLnBrk="0" hangingPunct="1"/>
                      <a:r>
                        <a:rPr lang="en-US" sz="1600" b="1" kern="1200" dirty="0">
                          <a:solidFill>
                            <a:schemeClr val="tx1"/>
                          </a:solidFill>
                        </a:rPr>
                        <a:t>State Transitions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5,000 initial bucket with </a:t>
                      </a:r>
                    </a:p>
                    <a:p>
                      <a:pPr algn="ctr"/>
                      <a:r>
                        <a:rPr lang="en-US" sz="1600" dirty="0"/>
                        <a:t>1,500 per second refill rate</a:t>
                      </a:r>
                      <a:endParaRPr lang="en-US" sz="1600" dirty="0">
                        <a:solidFill>
                          <a:schemeClr val="bg1"/>
                        </a:solidFill>
                      </a:endParaRPr>
                    </a:p>
                  </a:txBody>
                  <a:tcPr marL="152400" marR="76200" marT="38100" marB="38100" anchor="ctr"/>
                </a:tc>
                <a:tc>
                  <a:txBody>
                    <a:bodyPr/>
                    <a:lstStyle/>
                    <a:p>
                      <a:pPr algn="ctr"/>
                      <a:r>
                        <a:rPr lang="en-US" sz="1600" dirty="0"/>
                        <a:t>Unlimited</a:t>
                      </a:r>
                      <a:endParaRPr lang="en-US" sz="1600" dirty="0">
                        <a:solidFill>
                          <a:schemeClr val="bg1"/>
                        </a:solidFill>
                      </a:endParaRPr>
                    </a:p>
                  </a:txBody>
                  <a:tcPr marL="152400" marR="76200" marT="38100" marB="38100" anchor="ctr"/>
                </a:tc>
                <a:extLst>
                  <a:ext uri="{0D108BD9-81ED-4DB2-BD59-A6C34878D82A}">
                    <a16:rowId xmlns:a16="http://schemas.microsoft.com/office/drawing/2014/main" val="442901877"/>
                  </a:ext>
                </a:extLst>
              </a:tr>
              <a:tr h="736978">
                <a:tc>
                  <a:txBody>
                    <a:bodyPr/>
                    <a:lstStyle/>
                    <a:p>
                      <a:pPr marL="0" algn="ctr" defTabSz="1097278" rtl="0" eaLnBrk="1" latinLnBrk="0" hangingPunct="1"/>
                      <a:r>
                        <a:rPr lang="en-US" sz="1600" b="1" kern="1200" dirty="0">
                          <a:solidFill>
                            <a:schemeClr val="tx1"/>
                          </a:solidFill>
                        </a:rPr>
                        <a:t>Patterns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Supports all patterns</a:t>
                      </a:r>
                      <a:endParaRPr lang="en-US" sz="1600" dirty="0">
                        <a:solidFill>
                          <a:schemeClr val="bg1"/>
                        </a:solidFill>
                      </a:endParaRPr>
                    </a:p>
                  </a:txBody>
                  <a:tcPr marL="152400" marR="76200" marT="38100" marB="38100" anchor="ctr"/>
                </a:tc>
                <a:tc>
                  <a:txBody>
                    <a:bodyPr/>
                    <a:lstStyle/>
                    <a:p>
                      <a:pPr algn="ctr"/>
                      <a:r>
                        <a:rPr lang="en-US" sz="1600" dirty="0"/>
                        <a:t>Does not support Job-run (.sync) or Callback (.wait For Callback)</a:t>
                      </a:r>
                      <a:endParaRPr lang="en-US" sz="1600" dirty="0">
                        <a:solidFill>
                          <a:schemeClr val="bg1"/>
                        </a:solidFill>
                      </a:endParaRPr>
                    </a:p>
                  </a:txBody>
                  <a:tcPr marL="152400" marR="76200" marT="38100" marB="38100" anchor="ctr"/>
                </a:tc>
                <a:extLst>
                  <a:ext uri="{0D108BD9-81ED-4DB2-BD59-A6C34878D82A}">
                    <a16:rowId xmlns:a16="http://schemas.microsoft.com/office/drawing/2014/main" val="1369866793"/>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Invocation</a:t>
                      </a:r>
                    </a:p>
                  </a:txBody>
                  <a:tcPr marL="152400" marR="76200" marT="38100" marB="38100" anchor="ctr">
                    <a:solidFill>
                      <a:schemeClr val="tx1">
                        <a:lumMod val="50000"/>
                      </a:schemeClr>
                    </a:solidFill>
                  </a:tcPr>
                </a:tc>
                <a:tc>
                  <a:txBody>
                    <a:bodyPr/>
                    <a:lstStyle/>
                    <a:p>
                      <a:pPr algn="ctr"/>
                      <a:r>
                        <a:rPr lang="en-US" sz="1600" dirty="0">
                          <a:solidFill>
                            <a:schemeClr val="bg1"/>
                          </a:solidFill>
                        </a:rPr>
                        <a:t>Asynchronous invocation only</a:t>
                      </a:r>
                    </a:p>
                  </a:txBody>
                  <a:tcPr marL="152400" marR="76200" marT="38100" marB="38100" anchor="ctr"/>
                </a:tc>
                <a:tc>
                  <a:txBody>
                    <a:bodyPr/>
                    <a:lstStyle/>
                    <a:p>
                      <a:pPr algn="ctr"/>
                      <a:r>
                        <a:rPr lang="en-US" sz="1600" dirty="0">
                          <a:solidFill>
                            <a:schemeClr val="bg1"/>
                          </a:solidFill>
                        </a:rPr>
                        <a:t>Asynchronous and synchronous invocation</a:t>
                      </a:r>
                    </a:p>
                  </a:txBody>
                  <a:tcPr marL="152400" marR="76200" marT="38100" marB="38100" anchor="ctr"/>
                </a:tc>
                <a:extLst>
                  <a:ext uri="{0D108BD9-81ED-4DB2-BD59-A6C34878D82A}">
                    <a16:rowId xmlns:a16="http://schemas.microsoft.com/office/drawing/2014/main" val="2484188708"/>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Pricing</a:t>
                      </a:r>
                    </a:p>
                  </a:txBody>
                  <a:tcPr marL="152400" marR="76200" marT="38100" marB="38100" anchor="ctr">
                    <a:solidFill>
                      <a:schemeClr val="tx1">
                        <a:lumMod val="50000"/>
                      </a:schemeClr>
                    </a:solidFill>
                  </a:tcPr>
                </a:tc>
                <a:tc>
                  <a:txBody>
                    <a:bodyPr/>
                    <a:lstStyle/>
                    <a:p>
                      <a:pPr algn="ctr"/>
                      <a:r>
                        <a:rPr lang="en-US" sz="1600" dirty="0">
                          <a:solidFill>
                            <a:schemeClr val="bg1"/>
                          </a:solidFill>
                        </a:rPr>
                        <a:t>$0.025 per 1,000 state transitions</a:t>
                      </a:r>
                    </a:p>
                  </a:txBody>
                  <a:tcPr marL="152400" marR="76200" marT="38100" marB="38100" anchor="ctr"/>
                </a:tc>
                <a:tc>
                  <a:txBody>
                    <a:bodyPr/>
                    <a:lstStyle/>
                    <a:p>
                      <a:pPr algn="ctr"/>
                      <a:r>
                        <a:rPr lang="en-US" sz="1600" dirty="0">
                          <a:solidFill>
                            <a:schemeClr val="bg1"/>
                          </a:solidFill>
                        </a:rPr>
                        <a:t>$1.00 per 1M requests</a:t>
                      </a:r>
                      <a:r>
                        <a:rPr lang="he-IL" sz="1600" dirty="0">
                          <a:solidFill>
                            <a:schemeClr val="bg1"/>
                          </a:solidFill>
                        </a:rPr>
                        <a:t> + </a:t>
                      </a:r>
                    </a:p>
                    <a:p>
                      <a:pPr algn="ctr"/>
                      <a:r>
                        <a:rPr lang="en-US" sz="1600" dirty="0">
                          <a:solidFill>
                            <a:schemeClr val="bg1"/>
                          </a:solidFill>
                        </a:rPr>
                        <a:t>$0.06 per GB-hour (tiered)</a:t>
                      </a:r>
                    </a:p>
                  </a:txBody>
                  <a:tcPr marL="152400" marR="76200" marT="38100" marB="38100" anchor="ctr"/>
                </a:tc>
                <a:extLst>
                  <a:ext uri="{0D108BD9-81ED-4DB2-BD59-A6C34878D82A}">
                    <a16:rowId xmlns:a16="http://schemas.microsoft.com/office/drawing/2014/main" val="3693827633"/>
                  </a:ext>
                </a:extLst>
              </a:tr>
            </a:tbl>
          </a:graphicData>
        </a:graphic>
      </p:graphicFrame>
      <p:sp>
        <p:nvSpPr>
          <p:cNvPr id="6" name="Title 1">
            <a:extLst>
              <a:ext uri="{FF2B5EF4-FFF2-40B4-BE49-F238E27FC236}">
                <a16:creationId xmlns:a16="http://schemas.microsoft.com/office/drawing/2014/main" id="{18E57C3F-6D2F-8A47-9A6E-02110490EEBD}"/>
              </a:ext>
            </a:extLst>
          </p:cNvPr>
          <p:cNvSpPr txBox="1">
            <a:spLocks/>
          </p:cNvSpPr>
          <p:nvPr/>
        </p:nvSpPr>
        <p:spPr>
          <a:xfrm>
            <a:off x="457200" y="153248"/>
            <a:ext cx="11258550" cy="727655"/>
          </a:xfrm>
          <a:prstGeom prst="rect">
            <a:avLst/>
          </a:prstGeom>
        </p:spPr>
        <p:txBody>
          <a:bodyPr vert="horz" lIns="152400" tIns="121920" rIns="152400" bIns="121920" rtlCol="0" anchor="t">
            <a:norm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167" dirty="0"/>
              <a:t>Standard vs. Express workflows</a:t>
            </a:r>
          </a:p>
        </p:txBody>
      </p:sp>
    </p:spTree>
    <p:extLst>
      <p:ext uri="{BB962C8B-B14F-4D97-AF65-F5344CB8AC3E}">
        <p14:creationId xmlns:p14="http://schemas.microsoft.com/office/powerpoint/2010/main" val="35080955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a:t>Workflow Studio</a:t>
            </a:r>
          </a:p>
        </p:txBody>
      </p:sp>
      <p:sp>
        <p:nvSpPr>
          <p:cNvPr id="6" name="TextBox 5">
            <a:extLst>
              <a:ext uri="{FF2B5EF4-FFF2-40B4-BE49-F238E27FC236}">
                <a16:creationId xmlns:a16="http://schemas.microsoft.com/office/drawing/2014/main" id="{EA27A6E0-09FD-E847-97E3-7790D20709B1}"/>
              </a:ext>
            </a:extLst>
          </p:cNvPr>
          <p:cNvSpPr txBox="1"/>
          <p:nvPr/>
        </p:nvSpPr>
        <p:spPr>
          <a:xfrm>
            <a:off x="2107769" y="1089943"/>
            <a:ext cx="7816340" cy="1015663"/>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000" dirty="0"/>
              <a:t>Low code visual editor for designing workflows</a:t>
            </a:r>
          </a:p>
          <a:p>
            <a:endParaRPr lang="en-US" sz="2000" dirty="0"/>
          </a:p>
        </p:txBody>
      </p:sp>
      <p:pic>
        <p:nvPicPr>
          <p:cNvPr id="4" name="Picture 3">
            <a:extLst>
              <a:ext uri="{FF2B5EF4-FFF2-40B4-BE49-F238E27FC236}">
                <a16:creationId xmlns:a16="http://schemas.microsoft.com/office/drawing/2014/main" id="{78483A3E-A0EE-2F47-810B-D445B040B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652" y="2402237"/>
            <a:ext cx="6393503" cy="3696346"/>
          </a:xfrm>
          <a:prstGeom prst="rect">
            <a:avLst/>
          </a:prstGeom>
        </p:spPr>
      </p:pic>
    </p:spTree>
    <p:extLst>
      <p:ext uri="{BB962C8B-B14F-4D97-AF65-F5344CB8AC3E}">
        <p14:creationId xmlns:p14="http://schemas.microsoft.com/office/powerpoint/2010/main" val="27385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a:t>Task Patterns</a:t>
            </a:r>
          </a:p>
        </p:txBody>
      </p:sp>
      <p:sp>
        <p:nvSpPr>
          <p:cNvPr id="4" name="TextBox 3">
            <a:extLst>
              <a:ext uri="{FF2B5EF4-FFF2-40B4-BE49-F238E27FC236}">
                <a16:creationId xmlns:a16="http://schemas.microsoft.com/office/drawing/2014/main" id="{F9C43FCF-C02E-7C4E-BF40-DA96A1396C96}"/>
              </a:ext>
            </a:extLst>
          </p:cNvPr>
          <p:cNvSpPr txBox="1"/>
          <p:nvPr/>
        </p:nvSpPr>
        <p:spPr>
          <a:xfrm>
            <a:off x="3904411" y="1588924"/>
            <a:ext cx="7632593" cy="1169359"/>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proceed immediately </a:t>
            </a:r>
            <a:r>
              <a:rPr lang="en-US" sz="2333" dirty="0">
                <a:solidFill>
                  <a:srgbClr val="FFFFFF"/>
                </a:solidFill>
                <a:latin typeface="Amazon Ember"/>
              </a:rPr>
              <a:t>without waiting for the service to complete its job.</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id="{F2E0E598-F4BB-7B49-913C-181E9765BDBA}"/>
              </a:ext>
            </a:extLst>
          </p:cNvPr>
          <p:cNvSpPr/>
          <p:nvPr/>
        </p:nvSpPr>
        <p:spPr>
          <a:xfrm flipV="1">
            <a:off x="3546695" y="1598141"/>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6" name="TextBox 5">
            <a:extLst>
              <a:ext uri="{FF2B5EF4-FFF2-40B4-BE49-F238E27FC236}">
                <a16:creationId xmlns:a16="http://schemas.microsoft.com/office/drawing/2014/main" id="{EA27A6E0-09FD-E847-97E3-7790D20709B1}"/>
              </a:ext>
            </a:extLst>
          </p:cNvPr>
          <p:cNvSpPr txBox="1"/>
          <p:nvPr/>
        </p:nvSpPr>
        <p:spPr>
          <a:xfrm>
            <a:off x="275643" y="1942869"/>
            <a:ext cx="3002552" cy="461665"/>
          </a:xfrm>
          <a:prstGeom prst="rect">
            <a:avLst/>
          </a:prstGeom>
          <a:noFill/>
        </p:spPr>
        <p:txBody>
          <a:bodyPr wrap="square" rtlCol="0">
            <a:spAutoFit/>
          </a:bodyPr>
          <a:lstStyle/>
          <a:p>
            <a:pPr algn="r" defTabSz="914270"/>
            <a:r>
              <a:rPr lang="en-US" sz="2400" dirty="0">
                <a:latin typeface="Amazon Ember"/>
              </a:rPr>
              <a:t>Request  Response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a:extLst>
              <a:ext uri="{FF2B5EF4-FFF2-40B4-BE49-F238E27FC236}">
                <a16:creationId xmlns:a16="http://schemas.microsoft.com/office/drawing/2014/main" id="{EB4640D4-5B38-EB4A-A8CF-C2AA98BCE756}"/>
              </a:ext>
            </a:extLst>
          </p:cNvPr>
          <p:cNvSpPr txBox="1"/>
          <p:nvPr/>
        </p:nvSpPr>
        <p:spPr>
          <a:xfrm>
            <a:off x="3904411" y="4512459"/>
            <a:ext cx="8011946" cy="1528367"/>
          </a:xfrm>
          <a:prstGeom prst="rect">
            <a:avLst/>
          </a:prstGeom>
          <a:noFill/>
        </p:spPr>
        <p:txBody>
          <a:bodyPr wrap="square" rtlCol="0">
            <a:spAutoFit/>
          </a:bodyPr>
          <a:lstStyle/>
          <a:p>
            <a:pPr defTabSz="609576"/>
            <a:r>
              <a:rPr lang="en-US" sz="2333" dirty="0">
                <a:solidFill>
                  <a:srgbClr val="FFFFFF"/>
                </a:solidFill>
                <a:latin typeface="Amazon Ember"/>
              </a:rPr>
              <a:t>Step functions will call a service with a task token and </a:t>
            </a:r>
            <a:r>
              <a:rPr lang="en-US" sz="2333" dirty="0">
                <a:solidFill>
                  <a:srgbClr val="FFC000"/>
                </a:solidFill>
                <a:latin typeface="Amazon Ember"/>
              </a:rPr>
              <a:t>proceed after the token is returned</a:t>
            </a:r>
            <a:r>
              <a:rPr lang="en-US" sz="2333" dirty="0">
                <a:solidFill>
                  <a:srgbClr val="FFFFFF"/>
                </a:solidFill>
                <a:latin typeface="Amazon Ember"/>
              </a:rPr>
              <a:t>.</a:t>
            </a:r>
          </a:p>
          <a:p>
            <a:pPr defTabSz="609576"/>
            <a:br>
              <a:rPr lang="en-US" sz="2333" dirty="0">
                <a:solidFill>
                  <a:srgbClr val="FFFFFF"/>
                </a:solidFill>
                <a:latin typeface="Amazon Ember"/>
              </a:rPr>
            </a:b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E6FE30CE-09B4-9641-8EDF-B594361BD157}"/>
              </a:ext>
            </a:extLst>
          </p:cNvPr>
          <p:cNvSpPr/>
          <p:nvPr/>
        </p:nvSpPr>
        <p:spPr>
          <a:xfrm flipV="1">
            <a:off x="3563168" y="4333112"/>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9" name="TextBox 8">
            <a:extLst>
              <a:ext uri="{FF2B5EF4-FFF2-40B4-BE49-F238E27FC236}">
                <a16:creationId xmlns:a16="http://schemas.microsoft.com/office/drawing/2014/main" id="{6D2A8D4B-4D6A-ED43-A1D9-9E28197D8DEA}"/>
              </a:ext>
            </a:extLst>
          </p:cNvPr>
          <p:cNvSpPr txBox="1"/>
          <p:nvPr/>
        </p:nvSpPr>
        <p:spPr>
          <a:xfrm>
            <a:off x="292116" y="4677840"/>
            <a:ext cx="3002552" cy="461665"/>
          </a:xfrm>
          <a:prstGeom prst="rect">
            <a:avLst/>
          </a:prstGeom>
          <a:noFill/>
        </p:spPr>
        <p:txBody>
          <a:bodyPr wrap="square" rtlCol="0">
            <a:spAutoFit/>
          </a:bodyPr>
          <a:lstStyle/>
          <a:p>
            <a:pPr algn="r" defTabSz="914270"/>
            <a:r>
              <a:rPr lang="en-US" sz="2400" dirty="0">
                <a:latin typeface="Amazon Ember"/>
              </a:rPr>
              <a:t>Callback</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47E0DF53-C5A6-9346-9A3C-EB9F85F1DF98}"/>
              </a:ext>
            </a:extLst>
          </p:cNvPr>
          <p:cNvSpPr txBox="1"/>
          <p:nvPr/>
        </p:nvSpPr>
        <p:spPr>
          <a:xfrm>
            <a:off x="3904411" y="3080589"/>
            <a:ext cx="7169695" cy="810350"/>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wait until its job is complete</a:t>
            </a:r>
            <a:r>
              <a:rPr lang="en-US" sz="2333" dirty="0">
                <a:solidFill>
                  <a:srgbClr val="FFFFFF"/>
                </a:solidFill>
                <a:latin typeface="Amazon Ember"/>
              </a:rPr>
              <a:t>.</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CA1D4C2F-F7D1-9640-82D6-89E5D75C71D0}"/>
              </a:ext>
            </a:extLst>
          </p:cNvPr>
          <p:cNvSpPr/>
          <p:nvPr/>
        </p:nvSpPr>
        <p:spPr>
          <a:xfrm flipV="1">
            <a:off x="3546695" y="2910268"/>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2" name="TextBox 11">
            <a:extLst>
              <a:ext uri="{FF2B5EF4-FFF2-40B4-BE49-F238E27FC236}">
                <a16:creationId xmlns:a16="http://schemas.microsoft.com/office/drawing/2014/main" id="{02AD2838-8C89-A44C-940C-B3BC718F8F9A}"/>
              </a:ext>
            </a:extLst>
          </p:cNvPr>
          <p:cNvSpPr txBox="1"/>
          <p:nvPr/>
        </p:nvSpPr>
        <p:spPr>
          <a:xfrm>
            <a:off x="280125" y="3254996"/>
            <a:ext cx="3002552" cy="461665"/>
          </a:xfrm>
          <a:prstGeom prst="rect">
            <a:avLst/>
          </a:prstGeom>
          <a:noFill/>
        </p:spPr>
        <p:txBody>
          <a:bodyPr wrap="square" rtlCol="0">
            <a:spAutoFit/>
          </a:bodyPr>
          <a:lstStyle/>
          <a:p>
            <a:pPr algn="r" defTabSz="914270"/>
            <a:r>
              <a:rPr lang="en-US" sz="2400" dirty="0">
                <a:latin typeface="Amazon Ember"/>
                <a:ea typeface="Amazon Ember" panose="020B0603020204020204" pitchFamily="34" charset="0"/>
                <a:cs typeface="Amazon Ember" panose="020B0603020204020204" pitchFamily="34" charset="0"/>
              </a:rPr>
              <a:t>Sync Polling</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3979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E577F-C01F-1048-B847-AE54A9645B03}"/>
              </a:ext>
            </a:extLst>
          </p:cNvPr>
          <p:cNvSpPr>
            <a:spLocks noGrp="1"/>
          </p:cNvSpPr>
          <p:nvPr>
            <p:ph type="title"/>
          </p:nvPr>
        </p:nvSpPr>
        <p:spPr/>
        <p:txBody>
          <a:bodyPr/>
          <a:lstStyle/>
          <a:p>
            <a:r>
              <a:rPr lang="en-US" dirty="0">
                <a:solidFill>
                  <a:schemeClr val="tx1"/>
                </a:solidFill>
              </a:rPr>
              <a:t>Dashboard Login</a:t>
            </a:r>
          </a:p>
        </p:txBody>
      </p:sp>
      <p:pic>
        <p:nvPicPr>
          <p:cNvPr id="3" name="Picture 2">
            <a:extLst>
              <a:ext uri="{FF2B5EF4-FFF2-40B4-BE49-F238E27FC236}">
                <a16:creationId xmlns:a16="http://schemas.microsoft.com/office/drawing/2014/main" id="{F53B3DFD-F4C0-0C4B-94B4-EDAF6E1968EE}"/>
              </a:ext>
            </a:extLst>
          </p:cNvPr>
          <p:cNvPicPr>
            <a:picLocks noChangeAspect="1"/>
          </p:cNvPicPr>
          <p:nvPr/>
        </p:nvPicPr>
        <p:blipFill>
          <a:blip r:embed="rId3"/>
          <a:stretch>
            <a:fillRect/>
          </a:stretch>
        </p:blipFill>
        <p:spPr>
          <a:xfrm>
            <a:off x="2535125" y="1189176"/>
            <a:ext cx="6023071" cy="3340797"/>
          </a:xfrm>
          <a:prstGeom prst="rect">
            <a:avLst/>
          </a:prstGeom>
        </p:spPr>
      </p:pic>
      <p:sp>
        <p:nvSpPr>
          <p:cNvPr id="4" name="TextBox 3">
            <a:extLst>
              <a:ext uri="{FF2B5EF4-FFF2-40B4-BE49-F238E27FC236}">
                <a16:creationId xmlns:a16="http://schemas.microsoft.com/office/drawing/2014/main" id="{FE3346AC-CE84-664E-BEF1-8E105799B619}"/>
              </a:ext>
            </a:extLst>
          </p:cNvPr>
          <p:cNvSpPr txBox="1"/>
          <p:nvPr/>
        </p:nvSpPr>
        <p:spPr>
          <a:xfrm>
            <a:off x="2171569" y="4690974"/>
            <a:ext cx="7121749" cy="1412694"/>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hlinkClick r:id="rId4"/>
              </a:rPr>
              <a:t>https://dashboard.eventengine.run</a:t>
            </a:r>
            <a:endPar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endParaRPr>
          </a:p>
          <a:p>
            <a:pPr lvl="0" algn="ctr" defTabSz="1097212">
              <a:lnSpc>
                <a:spcPct val="90000"/>
              </a:lnSpc>
              <a:spcAft>
                <a:spcPts val="1800"/>
              </a:spcAft>
              <a:defRPr/>
            </a:pPr>
            <a:r>
              <a:rPr kumimoji="0" lang="en-US" sz="3200" b="0" i="0" u="none" strike="noStrike" kern="1200" cap="none" spc="0" normalizeH="0" baseline="0" noProof="0" dirty="0">
                <a:ln>
                  <a:noFill/>
                </a:ln>
                <a:effectLst/>
                <a:uLnTx/>
                <a:uFillTx/>
                <a:latin typeface="Amazon Ember"/>
                <a:ea typeface="+mn-ea"/>
                <a:cs typeface="+mn-cs"/>
              </a:rPr>
              <a:t>Event Hash: </a:t>
            </a:r>
            <a:r>
              <a:rPr lang="en-US" sz="3200" dirty="0"/>
              <a:t>577b-1e91452a24-62</a:t>
            </a:r>
            <a:endParaRPr kumimoji="0" lang="en-US" sz="3200" b="0" i="0" u="none" strike="noStrike" kern="1200" cap="none" spc="0" normalizeH="0" baseline="0" noProof="0" dirty="0">
              <a:ln>
                <a:noFill/>
              </a:ln>
              <a:effectLst/>
              <a:uLnTx/>
              <a:uFillTx/>
              <a:latin typeface="Amazon Ember"/>
              <a:ea typeface="+mn-ea"/>
              <a:cs typeface="+mn-cs"/>
            </a:endParaRPr>
          </a:p>
        </p:txBody>
      </p:sp>
    </p:spTree>
    <p:extLst>
      <p:ext uri="{BB962C8B-B14F-4D97-AF65-F5344CB8AC3E}">
        <p14:creationId xmlns:p14="http://schemas.microsoft.com/office/powerpoint/2010/main" val="33155086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2388EA-43EE-054C-8E6F-2BE4148E89D4}"/>
              </a:ext>
            </a:extLst>
          </p:cNvPr>
          <p:cNvPicPr>
            <a:picLocks noChangeAspect="1"/>
          </p:cNvPicPr>
          <p:nvPr/>
        </p:nvPicPr>
        <p:blipFill>
          <a:blip r:embed="rId2"/>
          <a:stretch>
            <a:fillRect/>
          </a:stretch>
        </p:blipFill>
        <p:spPr>
          <a:xfrm>
            <a:off x="801832" y="1484303"/>
            <a:ext cx="10588336" cy="3584593"/>
          </a:xfrm>
          <a:prstGeom prst="rect">
            <a:avLst/>
          </a:prstGeom>
        </p:spPr>
      </p:pic>
      <p:sp>
        <p:nvSpPr>
          <p:cNvPr id="2" name="Title 1">
            <a:extLst>
              <a:ext uri="{FF2B5EF4-FFF2-40B4-BE49-F238E27FC236}">
                <a16:creationId xmlns:a16="http://schemas.microsoft.com/office/drawing/2014/main" id="{DFB86CA9-2A5F-4D4F-8C39-8B3508863144}"/>
              </a:ext>
            </a:extLst>
          </p:cNvPr>
          <p:cNvSpPr>
            <a:spLocks noGrp="1"/>
          </p:cNvSpPr>
          <p:nvPr>
            <p:ph type="title"/>
          </p:nvPr>
        </p:nvSpPr>
        <p:spPr/>
        <p:txBody>
          <a:bodyPr/>
          <a:lstStyle/>
          <a:p>
            <a:r>
              <a:rPr lang="en-US" dirty="0">
                <a:solidFill>
                  <a:schemeClr val="tx1"/>
                </a:solidFill>
              </a:rPr>
              <a:t>Accessing Workshop Content</a:t>
            </a:r>
          </a:p>
        </p:txBody>
      </p:sp>
      <p:sp>
        <p:nvSpPr>
          <p:cNvPr id="3" name="AutoShape 2">
            <a:extLst>
              <a:ext uri="{FF2B5EF4-FFF2-40B4-BE49-F238E27FC236}">
                <a16:creationId xmlns:a16="http://schemas.microsoft.com/office/drawing/2014/main" id="{4ACFF705-90F0-B14C-BAEE-D2F06A8C47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222F3B"/>
              </a:solidFill>
              <a:effectLst/>
              <a:uLnTx/>
              <a:uFillTx/>
              <a:latin typeface="Amazon Ember"/>
              <a:ea typeface="+mn-ea"/>
              <a:cs typeface="+mn-cs"/>
            </a:endParaRPr>
          </a:p>
        </p:txBody>
      </p:sp>
      <p:sp>
        <p:nvSpPr>
          <p:cNvPr id="6" name="Oval 5">
            <a:extLst>
              <a:ext uri="{FF2B5EF4-FFF2-40B4-BE49-F238E27FC236}">
                <a16:creationId xmlns:a16="http://schemas.microsoft.com/office/drawing/2014/main" id="{466075B9-E878-7E4C-8B06-AB50A6B2DFFD}"/>
              </a:ext>
            </a:extLst>
          </p:cNvPr>
          <p:cNvSpPr/>
          <p:nvPr/>
        </p:nvSpPr>
        <p:spPr bwMode="auto">
          <a:xfrm>
            <a:off x="7245458" y="2857500"/>
            <a:ext cx="1524469" cy="625744"/>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Tree>
    <p:extLst>
      <p:ext uri="{BB962C8B-B14F-4D97-AF65-F5344CB8AC3E}">
        <p14:creationId xmlns:p14="http://schemas.microsoft.com/office/powerpoint/2010/main" val="21285795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0122084-A9D9-4EB3-931D-4DD80AD30C22}"/>
              </a:ext>
            </a:extLst>
          </p:cNvPr>
          <p:cNvSpPr>
            <a:spLocks noGrp="1"/>
          </p:cNvSpPr>
          <p:nvPr>
            <p:ph type="ctrTitle"/>
          </p:nvPr>
        </p:nvSpPr>
        <p:spPr/>
        <p:txBody>
          <a:bodyPr/>
          <a:lstStyle/>
          <a:p>
            <a:r>
              <a:rPr lang="en-US" dirty="0"/>
              <a:t>		</a:t>
            </a:r>
            <a:br>
              <a:rPr lang="en-US" dirty="0"/>
            </a:br>
            <a:r>
              <a:rPr lang="en-US" dirty="0"/>
              <a:t>		Workshop Links TBD</a:t>
            </a:r>
          </a:p>
        </p:txBody>
      </p:sp>
      <p:sp>
        <p:nvSpPr>
          <p:cNvPr id="20" name="Text Placeholder 19">
            <a:extLst>
              <a:ext uri="{FF2B5EF4-FFF2-40B4-BE49-F238E27FC236}">
                <a16:creationId xmlns:a16="http://schemas.microsoft.com/office/drawing/2014/main" id="{AB3F5DD0-20E8-4CF8-8A15-3700D3CA48D7}"/>
              </a:ext>
            </a:extLst>
          </p:cNvPr>
          <p:cNvSpPr>
            <a:spLocks noGrp="1"/>
          </p:cNvSpPr>
          <p:nvPr>
            <p:ph type="body" sz="quarter" idx="11"/>
          </p:nvPr>
        </p:nvSpPr>
        <p:spPr/>
        <p:txBody>
          <a:bodyPr/>
          <a:lstStyle/>
          <a:p>
            <a:r>
              <a:rPr lang="en-US" dirty="0"/>
              <a:t>SVS209-R1</a:t>
            </a:r>
          </a:p>
        </p:txBody>
      </p:sp>
    </p:spTree>
    <p:extLst>
      <p:ext uri="{BB962C8B-B14F-4D97-AF65-F5344CB8AC3E}">
        <p14:creationId xmlns:p14="http://schemas.microsoft.com/office/powerpoint/2010/main" val="121910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D6C31-D2ED-4F1C-AAC6-2B9760E87F6D}"/>
              </a:ext>
            </a:extLst>
          </p:cNvPr>
          <p:cNvSpPr>
            <a:spLocks noGrp="1"/>
          </p:cNvSpPr>
          <p:nvPr>
            <p:ph type="body" sz="quarter" idx="10"/>
          </p:nvPr>
        </p:nvSpPr>
        <p:spPr/>
        <p:txBody>
          <a:bodyPr/>
          <a:lstStyle/>
          <a:p>
            <a:endParaRPr lang="en-US" dirty="0"/>
          </a:p>
        </p:txBody>
      </p:sp>
      <p:sp>
        <p:nvSpPr>
          <p:cNvPr id="3" name="Text Placeholder 2">
            <a:extLst>
              <a:ext uri="{FF2B5EF4-FFF2-40B4-BE49-F238E27FC236}">
                <a16:creationId xmlns:a16="http://schemas.microsoft.com/office/drawing/2014/main" id="{F95D3A07-5BB7-4FF0-AD8B-828EA8079C23}"/>
              </a:ext>
            </a:extLst>
          </p:cNvPr>
          <p:cNvSpPr>
            <a:spLocks noGrp="1"/>
          </p:cNvSpPr>
          <p:nvPr>
            <p:ph type="body" sz="quarter" idx="11"/>
          </p:nvPr>
        </p:nvSpPr>
        <p:spPr/>
        <p:txBody>
          <a:bodyPr/>
          <a:lstStyle/>
          <a:p>
            <a:endParaRPr lang="en-US" dirty="0"/>
          </a:p>
        </p:txBody>
      </p:sp>
      <p:sp>
        <p:nvSpPr>
          <p:cNvPr id="10" name="Text Placeholder 9">
            <a:extLst>
              <a:ext uri="{FF2B5EF4-FFF2-40B4-BE49-F238E27FC236}">
                <a16:creationId xmlns:a16="http://schemas.microsoft.com/office/drawing/2014/main" id="{A534C688-E31C-41B2-A37B-EACF8CDE02A1}"/>
              </a:ext>
            </a:extLst>
          </p:cNvPr>
          <p:cNvSpPr>
            <a:spLocks noGrp="1"/>
          </p:cNvSpPr>
          <p:nvPr>
            <p:ph type="body" sz="quarter" idx="12"/>
          </p:nvPr>
        </p:nvSpPr>
        <p:spPr/>
        <p:txBody>
          <a:bodyPr/>
          <a:lstStyle/>
          <a:p>
            <a:endParaRPr lang="en-US" dirty="0"/>
          </a:p>
        </p:txBody>
      </p:sp>
      <p:sp>
        <p:nvSpPr>
          <p:cNvPr id="11" name="Text Placeholder 10">
            <a:extLst>
              <a:ext uri="{FF2B5EF4-FFF2-40B4-BE49-F238E27FC236}">
                <a16:creationId xmlns:a16="http://schemas.microsoft.com/office/drawing/2014/main" id="{4AAC7736-94B2-49EF-80D4-1D4023F1093F}"/>
              </a:ext>
            </a:extLst>
          </p:cNvPr>
          <p:cNvSpPr>
            <a:spLocks noGrp="1"/>
          </p:cNvSpPr>
          <p:nvPr>
            <p:ph type="body" sz="quarter" idx="13"/>
          </p:nvPr>
        </p:nvSpPr>
        <p:spPr/>
        <p:txBody>
          <a:bodyPr/>
          <a:lstStyle/>
          <a:p>
            <a:endParaRPr lang="en-US" dirty="0"/>
          </a:p>
        </p:txBody>
      </p:sp>
      <p:sp>
        <p:nvSpPr>
          <p:cNvPr id="12" name="Text Placeholder 11">
            <a:extLst>
              <a:ext uri="{FF2B5EF4-FFF2-40B4-BE49-F238E27FC236}">
                <a16:creationId xmlns:a16="http://schemas.microsoft.com/office/drawing/2014/main" id="{F1944B3F-6648-45A4-A097-14F67794A941}"/>
              </a:ext>
            </a:extLst>
          </p:cNvPr>
          <p:cNvSpPr>
            <a:spLocks noGrp="1"/>
          </p:cNvSpPr>
          <p:nvPr>
            <p:ph type="body" sz="quarter" idx="14"/>
          </p:nvPr>
        </p:nvSpPr>
        <p:spPr/>
        <p:txBody>
          <a:bodyPr/>
          <a:lstStyle/>
          <a:p>
            <a:endParaRPr lang="en-US" dirty="0"/>
          </a:p>
        </p:txBody>
      </p:sp>
      <p:sp>
        <p:nvSpPr>
          <p:cNvPr id="13" name="Text Placeholder 12">
            <a:extLst>
              <a:ext uri="{FF2B5EF4-FFF2-40B4-BE49-F238E27FC236}">
                <a16:creationId xmlns:a16="http://schemas.microsoft.com/office/drawing/2014/main" id="{DF2417EF-D2E0-45D3-9446-20DA4A445BDF}"/>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08073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24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5837-B3AA-4E43-85C5-D50FC671CBFA}"/>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382421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294715" y="2466975"/>
            <a:ext cx="7960285" cy="1532078"/>
          </a:xfrm>
        </p:spPr>
        <p:txBody>
          <a:bodyPr/>
          <a:lstStyle/>
          <a:p>
            <a:r>
              <a:rPr lang="en-US" dirty="0"/>
              <a:t>Presentation slide examples for reference</a:t>
            </a:r>
          </a:p>
        </p:txBody>
      </p:sp>
      <p:sp>
        <p:nvSpPr>
          <p:cNvPr id="8" name="Text Placeholder 7"/>
          <p:cNvSpPr>
            <a:spLocks noGrp="1"/>
          </p:cNvSpPr>
          <p:nvPr>
            <p:ph type="subTitle" idx="1"/>
          </p:nvPr>
        </p:nvSpPr>
        <p:spPr/>
        <p:txBody>
          <a:bodyPr/>
          <a:lstStyle/>
          <a:p>
            <a:r>
              <a:rPr lang="en-US" dirty="0"/>
              <a:t>Sponsored by anycompany</a:t>
            </a:r>
          </a:p>
        </p:txBody>
      </p:sp>
      <p:sp>
        <p:nvSpPr>
          <p:cNvPr id="5" name="Text Placeholder 4"/>
          <p:cNvSpPr>
            <a:spLocks noGrp="1"/>
          </p:cNvSpPr>
          <p:nvPr>
            <p:ph type="body" sz="quarter" idx="10"/>
          </p:nvPr>
        </p:nvSpPr>
        <p:spPr/>
        <p:txBody>
          <a:bodyPr/>
          <a:lstStyle/>
          <a:p>
            <a:r>
              <a:rPr lang="en-US" dirty="0"/>
              <a:t>Ana Carolina Silva (she/her)</a:t>
            </a:r>
          </a:p>
          <a:p>
            <a:endParaRPr lang="en-US" dirty="0"/>
          </a:p>
        </p:txBody>
      </p:sp>
      <p:sp>
        <p:nvSpPr>
          <p:cNvPr id="6" name="Text Placeholder 5"/>
          <p:cNvSpPr>
            <a:spLocks noGrp="1"/>
          </p:cNvSpPr>
          <p:nvPr>
            <p:ph type="body" sz="quarter" idx="11"/>
          </p:nvPr>
        </p:nvSpPr>
        <p:spPr/>
        <p:txBody>
          <a:bodyPr/>
          <a:lstStyle/>
          <a:p>
            <a:r>
              <a:rPr lang="en-US" dirty="0"/>
              <a:t>ABC229-S</a:t>
            </a:r>
          </a:p>
        </p:txBody>
      </p:sp>
      <p:sp>
        <p:nvSpPr>
          <p:cNvPr id="7" name="Text Placeholder 6"/>
          <p:cNvSpPr>
            <a:spLocks noGrp="1"/>
          </p:cNvSpPr>
          <p:nvPr>
            <p:ph type="body" sz="quarter" idx="12"/>
          </p:nvPr>
        </p:nvSpPr>
        <p:spPr/>
        <p:txBody>
          <a:bodyPr/>
          <a:lstStyle/>
          <a:p>
            <a:r>
              <a:rPr lang="en-US" dirty="0"/>
              <a:t>Senior Solutions Architect</a:t>
            </a:r>
          </a:p>
          <a:p>
            <a:r>
              <a:rPr lang="en-US" dirty="0"/>
              <a:t>AnyCompany</a:t>
            </a:r>
          </a:p>
        </p:txBody>
      </p:sp>
      <p:sp>
        <p:nvSpPr>
          <p:cNvPr id="9" name="Text Placeholder 8"/>
          <p:cNvSpPr>
            <a:spLocks noGrp="1"/>
          </p:cNvSpPr>
          <p:nvPr>
            <p:ph type="body" sz="quarter" idx="13"/>
          </p:nvPr>
        </p:nvSpPr>
        <p:spPr/>
        <p:txBody>
          <a:bodyPr/>
          <a:lstStyle/>
          <a:p>
            <a:r>
              <a:rPr lang="en-US" dirty="0"/>
              <a:t>Alejandro </a:t>
            </a:r>
            <a:r>
              <a:rPr lang="en-US" dirty="0" err="1"/>
              <a:t>Rosalez</a:t>
            </a:r>
            <a:r>
              <a:rPr lang="en-US" dirty="0"/>
              <a:t> (he/him)</a:t>
            </a:r>
          </a:p>
        </p:txBody>
      </p:sp>
      <p:sp>
        <p:nvSpPr>
          <p:cNvPr id="10" name="Text Placeholder 9"/>
          <p:cNvSpPr>
            <a:spLocks noGrp="1"/>
          </p:cNvSpPr>
          <p:nvPr>
            <p:ph type="body" sz="quarter" idx="14"/>
          </p:nvPr>
        </p:nvSpPr>
        <p:spPr/>
        <p:txBody>
          <a:bodyPr/>
          <a:lstStyle/>
          <a:p>
            <a:r>
              <a:rPr lang="en-US" dirty="0"/>
              <a:t>Principal Engineer</a:t>
            </a:r>
          </a:p>
          <a:p>
            <a:r>
              <a:rPr lang="en-US" dirty="0"/>
              <a:t>Example Corp.</a:t>
            </a:r>
          </a:p>
        </p:txBody>
      </p:sp>
    </p:spTree>
    <p:extLst>
      <p:ext uri="{BB962C8B-B14F-4D97-AF65-F5344CB8AC3E}">
        <p14:creationId xmlns:p14="http://schemas.microsoft.com/office/powerpoint/2010/main" val="27915481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0122084-A9D9-4EB3-931D-4DD80AD30C22}"/>
              </a:ext>
            </a:extLst>
          </p:cNvPr>
          <p:cNvSpPr>
            <a:spLocks noGrp="1"/>
          </p:cNvSpPr>
          <p:nvPr>
            <p:ph type="ctrTitle"/>
          </p:nvPr>
        </p:nvSpPr>
        <p:spPr>
          <a:xfrm>
            <a:off x="2340083" y="1056449"/>
            <a:ext cx="9258300" cy="793583"/>
          </a:xfrm>
        </p:spPr>
        <p:txBody>
          <a:bodyPr/>
          <a:lstStyle/>
          <a:p>
            <a:r>
              <a:rPr lang="en-US" dirty="0"/>
              <a:t>Agenda</a:t>
            </a:r>
            <a:br>
              <a:rPr lang="en-US" dirty="0"/>
            </a:br>
            <a:br>
              <a:rPr lang="en-US" dirty="0"/>
            </a:br>
            <a:endParaRPr lang="en-US" dirty="0"/>
          </a:p>
        </p:txBody>
      </p:sp>
      <p:sp>
        <p:nvSpPr>
          <p:cNvPr id="4" name="Text Placeholder 2">
            <a:extLst>
              <a:ext uri="{FF2B5EF4-FFF2-40B4-BE49-F238E27FC236}">
                <a16:creationId xmlns:a16="http://schemas.microsoft.com/office/drawing/2014/main" id="{15222243-4877-8D47-927D-75DD67636389}"/>
              </a:ext>
            </a:extLst>
          </p:cNvPr>
          <p:cNvSpPr>
            <a:spLocks noGrp="1"/>
          </p:cNvSpPr>
          <p:nvPr>
            <p:ph type="body" sz="quarter" idx="10"/>
          </p:nvPr>
        </p:nvSpPr>
        <p:spPr>
          <a:xfrm>
            <a:off x="2614206" y="2186563"/>
            <a:ext cx="8119311" cy="2821406"/>
          </a:xfrm>
        </p:spPr>
        <p:txBody>
          <a:bodyPr/>
          <a:lstStyle/>
          <a:p>
            <a:endParaRPr lang="en-US" sz="2800" dirty="0"/>
          </a:p>
          <a:p>
            <a:pPr marL="457200" indent="-457200">
              <a:buFont typeface="Arial" panose="020B0604020202020204" pitchFamily="34" charset="0"/>
              <a:buChar char="•"/>
            </a:pPr>
            <a:r>
              <a:rPr lang="en-US" sz="2800" dirty="0"/>
              <a:t>Step Functions overview presentation</a:t>
            </a:r>
          </a:p>
          <a:p>
            <a:pPr marL="457200" indent="-457200">
              <a:buFont typeface="Arial" panose="020B0604020202020204" pitchFamily="34" charset="0"/>
              <a:buChar char="•"/>
            </a:pPr>
            <a:r>
              <a:rPr lang="en-US" sz="2800" dirty="0"/>
              <a:t>Hands-on workshop</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53540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idx="10"/>
          </p:nvPr>
        </p:nvSpPr>
        <p:spPr/>
        <p:txBody>
          <a:bodyPr/>
          <a:lstStyle/>
          <a:p>
            <a:r>
              <a:rPr lang="en-US" dirty="0"/>
              <a:t>Where we were</a:t>
            </a:r>
          </a:p>
          <a:p>
            <a:r>
              <a:rPr lang="en-US" dirty="0"/>
              <a:t>Our roadmap to the solution</a:t>
            </a:r>
          </a:p>
          <a:p>
            <a:r>
              <a:rPr lang="en-US" dirty="0"/>
              <a:t>Key steps we took and decisions we made</a:t>
            </a:r>
          </a:p>
          <a:p>
            <a:r>
              <a:rPr lang="en-US" dirty="0"/>
              <a:t>How we solved the problem</a:t>
            </a:r>
          </a:p>
          <a:p>
            <a:r>
              <a:rPr lang="en-US" dirty="0"/>
              <a:t>Where we are today</a:t>
            </a:r>
          </a:p>
        </p:txBody>
      </p:sp>
      <p:sp>
        <p:nvSpPr>
          <p:cNvPr id="9" name="Title 8"/>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6131921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a:t>Are customer-focused</a:t>
            </a:r>
          </a:p>
          <a:p>
            <a:r>
              <a:rPr lang="en-US"/>
              <a:t>Are true to the abstract</a:t>
            </a:r>
          </a:p>
          <a:p>
            <a:r>
              <a:rPr lang="en-US"/>
              <a:t>Tell a story</a:t>
            </a:r>
          </a:p>
          <a:p>
            <a:r>
              <a:rPr lang="en-US"/>
              <a:t>Provide clear takeaways</a:t>
            </a:r>
          </a:p>
          <a:p>
            <a:r>
              <a:rPr lang="en-US"/>
              <a:t>Have one message per slide</a:t>
            </a:r>
            <a:endParaRPr lang="en-US" dirty="0"/>
          </a:p>
        </p:txBody>
      </p:sp>
      <p:sp>
        <p:nvSpPr>
          <p:cNvPr id="4" name="Title 3"/>
          <p:cNvSpPr>
            <a:spLocks noGrp="1"/>
          </p:cNvSpPr>
          <p:nvPr>
            <p:ph type="title"/>
          </p:nvPr>
        </p:nvSpPr>
        <p:spPr/>
        <p:txBody>
          <a:bodyPr/>
          <a:lstStyle/>
          <a:p>
            <a:r>
              <a:rPr lang="en-US" dirty="0"/>
              <a:t>Good presentations</a:t>
            </a:r>
          </a:p>
        </p:txBody>
      </p:sp>
      <p:pic>
        <p:nvPicPr>
          <p:cNvPr id="11" name="Picture Placeholder 10">
            <a:extLst>
              <a:ext uri="{FF2B5EF4-FFF2-40B4-BE49-F238E27FC236}">
                <a16:creationId xmlns:a16="http://schemas.microsoft.com/office/drawing/2014/main" id="{02E93540-9314-4FA7-8795-B0ED02C53907}"/>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 b="1"/>
          <a:stretch/>
        </p:blipFill>
        <p:spPr/>
      </p:pic>
    </p:spTree>
    <p:extLst>
      <p:ext uri="{BB962C8B-B14F-4D97-AF65-F5344CB8AC3E}">
        <p14:creationId xmlns:p14="http://schemas.microsoft.com/office/powerpoint/2010/main" val="25379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Every new thing creates two new questions and two new opportunities.</a:t>
            </a:r>
          </a:p>
        </p:txBody>
      </p:sp>
      <p:sp>
        <p:nvSpPr>
          <p:cNvPr id="19" name="Text Placeholder 18"/>
          <p:cNvSpPr>
            <a:spLocks noGrp="1"/>
          </p:cNvSpPr>
          <p:nvPr>
            <p:ph type="body" idx="1"/>
          </p:nvPr>
        </p:nvSpPr>
        <p:spPr/>
        <p:txBody>
          <a:bodyPr/>
          <a:lstStyle/>
          <a:p>
            <a:r>
              <a:rPr lang="en-US" dirty="0"/>
              <a:t>Jeff Bezos</a:t>
            </a:r>
          </a:p>
        </p:txBody>
      </p:sp>
      <p:sp>
        <p:nvSpPr>
          <p:cNvPr id="20" name="Text Placeholder 19"/>
          <p:cNvSpPr>
            <a:spLocks noGrp="1"/>
          </p:cNvSpPr>
          <p:nvPr>
            <p:ph type="body" idx="10"/>
          </p:nvPr>
        </p:nvSpPr>
        <p:spPr/>
        <p:txBody>
          <a:bodyPr/>
          <a:lstStyle/>
          <a:p>
            <a:r>
              <a:rPr lang="en-US" dirty="0"/>
              <a:t>Founder and CEO of Amazon</a:t>
            </a:r>
          </a:p>
        </p:txBody>
      </p:sp>
      <p:sp>
        <p:nvSpPr>
          <p:cNvPr id="5" name="Text Placeholder 4">
            <a:extLst>
              <a:ext uri="{FF2B5EF4-FFF2-40B4-BE49-F238E27FC236}">
                <a16:creationId xmlns:a16="http://schemas.microsoft.com/office/drawing/2014/main" id="{EF1051A6-EDFC-477B-A908-DEF5CC6B2EE3}"/>
              </a:ext>
            </a:extLst>
          </p:cNvPr>
          <p:cNvSpPr>
            <a:spLocks noGrp="1"/>
          </p:cNvSpPr>
          <p:nvPr>
            <p:ph type="body" sz="quarter" idx="12"/>
          </p:nvPr>
        </p:nvSpPr>
        <p:spPr/>
        <p:txBody>
          <a:bodyPr/>
          <a:lstStyle/>
          <a:p>
            <a:endParaRPr lang="en-US" dirty="0"/>
          </a:p>
        </p:txBody>
      </p:sp>
      <p:sp>
        <p:nvSpPr>
          <p:cNvPr id="6" name="Text Placeholder 5">
            <a:extLst>
              <a:ext uri="{FF2B5EF4-FFF2-40B4-BE49-F238E27FC236}">
                <a16:creationId xmlns:a16="http://schemas.microsoft.com/office/drawing/2014/main" id="{C9BA8221-8FB8-427C-B016-DAD0A4B967AD}"/>
              </a:ext>
            </a:extLst>
          </p:cNvPr>
          <p:cNvSpPr>
            <a:spLocks noGrp="1"/>
          </p:cNvSpPr>
          <p:nvPr>
            <p:ph type="body" sz="quarter" idx="13"/>
          </p:nvPr>
        </p:nvSpPr>
        <p:spPr>
          <a:xfrm>
            <a:off x="4995862" y="3274218"/>
            <a:ext cx="309563" cy="309563"/>
          </a:xfrm>
        </p:spPr>
        <p:txBody>
          <a:bodyPr/>
          <a:lstStyle/>
          <a:p>
            <a:endParaRPr lang="en-US" dirty="0"/>
          </a:p>
        </p:txBody>
      </p:sp>
    </p:spTree>
    <p:extLst>
      <p:ext uri="{BB962C8B-B14F-4D97-AF65-F5344CB8AC3E}">
        <p14:creationId xmlns:p14="http://schemas.microsoft.com/office/powerpoint/2010/main" val="1329161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Tables</a:t>
            </a:r>
          </a:p>
        </p:txBody>
      </p:sp>
      <p:sp>
        <p:nvSpPr>
          <p:cNvPr id="8" name="Text Placeholder 7"/>
          <p:cNvSpPr>
            <a:spLocks noGrp="1"/>
          </p:cNvSpPr>
          <p:nvPr>
            <p:ph type="body" sz="quarter" idx="10"/>
          </p:nvPr>
        </p:nvSpPr>
        <p:spPr/>
        <p:txBody>
          <a:bodyPr/>
          <a:lstStyle/>
          <a:p>
            <a:r>
              <a:rPr lang="en-US" dirty="0"/>
              <a:t>USE ONE OF THESE preformatted TABLES AS A STARTING POINT OR MODEL FOR YOUR TABLE</a:t>
            </a:r>
          </a:p>
        </p:txBody>
      </p:sp>
      <p:graphicFrame>
        <p:nvGraphicFramePr>
          <p:cNvPr id="9" name="Table 8"/>
          <p:cNvGraphicFramePr>
            <a:graphicFrameLocks noGrp="1"/>
          </p:cNvGraphicFramePr>
          <p:nvPr>
            <p:extLst>
              <p:ext uri="{D42A27DB-BD31-4B8C-83A1-F6EECF244321}">
                <p14:modId xmlns:p14="http://schemas.microsoft.com/office/powerpoint/2010/main" val="2909341233"/>
              </p:ext>
            </p:extLst>
          </p:nvPr>
        </p:nvGraphicFramePr>
        <p:xfrm>
          <a:off x="448469" y="1826683"/>
          <a:ext cx="11295063" cy="1901140"/>
        </p:xfrm>
        <a:graphic>
          <a:graphicData uri="http://schemas.openxmlformats.org/drawingml/2006/table">
            <a:tbl>
              <a:tblPr firstRow="1" bandRow="1">
                <a:tableStyleId>{69012ECD-51FC-41F1-AA8D-1B2483CD663E}</a:tableStyleId>
              </a:tblPr>
              <a:tblGrid>
                <a:gridCol w="2406008">
                  <a:extLst>
                    <a:ext uri="{9D8B030D-6E8A-4147-A177-3AD203B41FA5}">
                      <a16:colId xmlns:a16="http://schemas.microsoft.com/office/drawing/2014/main" val="20000"/>
                    </a:ext>
                  </a:extLst>
                </a:gridCol>
                <a:gridCol w="4450937">
                  <a:extLst>
                    <a:ext uri="{9D8B030D-6E8A-4147-A177-3AD203B41FA5}">
                      <a16:colId xmlns:a16="http://schemas.microsoft.com/office/drawing/2014/main" val="20001"/>
                    </a:ext>
                  </a:extLst>
                </a:gridCol>
                <a:gridCol w="4438118">
                  <a:extLst>
                    <a:ext uri="{9D8B030D-6E8A-4147-A177-3AD203B41FA5}">
                      <a16:colId xmlns:a16="http://schemas.microsoft.com/office/drawing/2014/main" val="20002"/>
                    </a:ext>
                  </a:extLst>
                </a:gridCol>
              </a:tblGrid>
              <a:tr h="475285">
                <a:tc>
                  <a:txBody>
                    <a:bodyPr/>
                    <a:lstStyle/>
                    <a:p>
                      <a:endParaRPr lang="en-US" sz="2300" b="0" dirty="0">
                        <a:solidFill>
                          <a:schemeClr val="bg2"/>
                        </a:solidFill>
                      </a:endParaRPr>
                    </a:p>
                  </a:txBody>
                  <a:tcPr marL="152400" marR="76200" marT="38105" marB="38105"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noFill/>
                  </a:tcPr>
                </a:tc>
                <a:tc>
                  <a:txBody>
                    <a:bodyPr/>
                    <a:lstStyle/>
                    <a:p>
                      <a:r>
                        <a:rPr lang="en-US" sz="2300" b="0" kern="1200" dirty="0"/>
                        <a:t>Tables</a:t>
                      </a:r>
                      <a:endParaRPr lang="en-US" sz="2300" b="0" kern="1200" dirty="0">
                        <a:solidFill>
                          <a:schemeClr val="tx1"/>
                        </a:solidFill>
                        <a:latin typeface="+mn-lt"/>
                        <a:ea typeface="+mn-ea"/>
                        <a:cs typeface="+mn-cs"/>
                      </a:endParaRPr>
                    </a:p>
                  </a:txBody>
                  <a:tcPr marL="152400" marR="76200" marT="38105" marB="38105" anchor="ctr"/>
                </a:tc>
                <a:tc>
                  <a:txBody>
                    <a:bodyPr/>
                    <a:lstStyle/>
                    <a:p>
                      <a:r>
                        <a:rPr lang="en-US" sz="2300" b="0" kern="1200" dirty="0"/>
                        <a:t>Charts</a:t>
                      </a:r>
                      <a:endParaRPr lang="en-US" sz="23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475285">
                <a:tc>
                  <a:txBody>
                    <a:bodyPr/>
                    <a:lstStyle/>
                    <a:p>
                      <a:pPr marL="0" algn="l" defTabSz="1097278" rtl="0" eaLnBrk="1" latinLnBrk="0" hangingPunct="1"/>
                      <a:r>
                        <a:rPr lang="en-US" sz="2300" kern="1200" dirty="0">
                          <a:solidFill>
                            <a:schemeClr val="bg1"/>
                          </a:solidFill>
                        </a:rPr>
                        <a:t>Main use</a:t>
                      </a:r>
                      <a:endParaRPr lang="en-US" sz="2300" kern="1200" dirty="0">
                        <a:solidFill>
                          <a:schemeClr val="bg1"/>
                        </a:solidFill>
                        <a:latin typeface="+mn-lt"/>
                        <a:ea typeface="+mn-ea"/>
                        <a:cs typeface="+mn-cs"/>
                      </a:endParaRPr>
                    </a:p>
                  </a:txBody>
                  <a:tcPr marL="152400" marR="76200" marT="38105" marB="38105" anchor="ctr">
                    <a:solidFill>
                      <a:srgbClr val="FF7846"/>
                    </a:solidFill>
                  </a:tcPr>
                </a:tc>
                <a:tc>
                  <a:txBody>
                    <a:bodyPr/>
                    <a:lstStyle/>
                    <a:p>
                      <a:r>
                        <a:rPr lang="en-US" sz="2000" dirty="0"/>
                        <a:t>Focus</a:t>
                      </a:r>
                      <a:r>
                        <a:rPr lang="en-US" sz="2000" baseline="0" dirty="0"/>
                        <a:t> on data points</a:t>
                      </a:r>
                      <a:endParaRPr lang="en-US" sz="2000" dirty="0">
                        <a:solidFill>
                          <a:schemeClr val="bg1"/>
                        </a:solidFill>
                      </a:endParaRPr>
                    </a:p>
                  </a:txBody>
                  <a:tcPr marL="152400" marR="76200" marT="38105" marB="38105" anchor="ctr"/>
                </a:tc>
                <a:tc>
                  <a:txBody>
                    <a:bodyPr/>
                    <a:lstStyle/>
                    <a:p>
                      <a:r>
                        <a:rPr lang="en-US" sz="2000" dirty="0"/>
                        <a:t>Focus on trends</a:t>
                      </a:r>
                      <a:r>
                        <a:rPr lang="en-US" sz="2000" baseline="0" dirty="0"/>
                        <a:t> or relationships</a:t>
                      </a:r>
                      <a:endParaRPr lang="en-US" sz="2000" dirty="0">
                        <a:solidFill>
                          <a:schemeClr val="bg1"/>
                        </a:solidFill>
                      </a:endParaRPr>
                    </a:p>
                  </a:txBody>
                  <a:tcPr marL="152400" marR="76200" marT="38105" marB="38105" anchor="ctr"/>
                </a:tc>
                <a:extLst>
                  <a:ext uri="{0D108BD9-81ED-4DB2-BD59-A6C34878D82A}">
                    <a16:rowId xmlns:a16="http://schemas.microsoft.com/office/drawing/2014/main" val="10001"/>
                  </a:ext>
                </a:extLst>
              </a:tr>
              <a:tr h="475285">
                <a:tc>
                  <a:txBody>
                    <a:bodyPr/>
                    <a:lstStyle/>
                    <a:p>
                      <a:pPr marL="0" algn="l" defTabSz="1097278" rtl="0" eaLnBrk="1" latinLnBrk="0" hangingPunct="1"/>
                      <a:r>
                        <a:rPr lang="en-US" sz="2300" kern="1200" dirty="0">
                          <a:solidFill>
                            <a:schemeClr val="bg1"/>
                          </a:solidFill>
                        </a:rPr>
                        <a:t>Main benefit</a:t>
                      </a:r>
                      <a:endParaRPr lang="en-US" sz="2300" kern="1200" dirty="0">
                        <a:solidFill>
                          <a:schemeClr val="bg1"/>
                        </a:solidFill>
                        <a:latin typeface="+mn-lt"/>
                        <a:ea typeface="+mn-ea"/>
                        <a:cs typeface="+mn-cs"/>
                      </a:endParaRPr>
                    </a:p>
                  </a:txBody>
                  <a:tcPr marL="152400" marR="76200" marT="38105" marB="38105" anchor="ctr">
                    <a:solidFill>
                      <a:srgbClr val="FF7846"/>
                    </a:solidFill>
                  </a:tcPr>
                </a:tc>
                <a:tc>
                  <a:txBody>
                    <a:bodyPr/>
                    <a:lstStyle/>
                    <a:p>
                      <a:r>
                        <a:rPr lang="en-US" sz="2000" dirty="0"/>
                        <a:t>Precise</a:t>
                      </a:r>
                      <a:endParaRPr lang="en-US" sz="2000" dirty="0">
                        <a:solidFill>
                          <a:schemeClr val="bg1"/>
                        </a:solidFill>
                      </a:endParaRPr>
                    </a:p>
                  </a:txBody>
                  <a:tcPr marL="152400" marR="76200" marT="38105" marB="38105" anchor="ctr"/>
                </a:tc>
                <a:tc>
                  <a:txBody>
                    <a:bodyPr/>
                    <a:lstStyle/>
                    <a:p>
                      <a:r>
                        <a:rPr lang="en-US" sz="2000" dirty="0"/>
                        <a:t>Visual</a:t>
                      </a:r>
                      <a:endParaRPr lang="en-US" sz="2000" dirty="0">
                        <a:solidFill>
                          <a:schemeClr val="bg1"/>
                        </a:solidFill>
                      </a:endParaRPr>
                    </a:p>
                  </a:txBody>
                  <a:tcPr marL="152400" marR="76200" marT="38105" marB="38105" anchor="ctr"/>
                </a:tc>
                <a:extLst>
                  <a:ext uri="{0D108BD9-81ED-4DB2-BD59-A6C34878D82A}">
                    <a16:rowId xmlns:a16="http://schemas.microsoft.com/office/drawing/2014/main" val="10002"/>
                  </a:ext>
                </a:extLst>
              </a:tr>
              <a:tr h="475285">
                <a:tc>
                  <a:txBody>
                    <a:bodyPr/>
                    <a:lstStyle/>
                    <a:p>
                      <a:pPr marL="0" algn="l" defTabSz="1097278" rtl="0" eaLnBrk="1" latinLnBrk="0" hangingPunct="1"/>
                      <a:r>
                        <a:rPr lang="en-US" sz="2300" kern="1200" dirty="0">
                          <a:solidFill>
                            <a:schemeClr val="bg1"/>
                          </a:solidFill>
                        </a:rPr>
                        <a:t>Second benefit</a:t>
                      </a:r>
                      <a:endParaRPr lang="en-US" sz="2300" kern="1200" dirty="0">
                        <a:solidFill>
                          <a:schemeClr val="bg1"/>
                        </a:solidFill>
                        <a:latin typeface="+mn-lt"/>
                        <a:ea typeface="+mn-ea"/>
                        <a:cs typeface="+mn-cs"/>
                      </a:endParaRPr>
                    </a:p>
                  </a:txBody>
                  <a:tcPr marL="152400" marR="76200" marT="38105" marB="38105" anchor="ctr">
                    <a:solidFill>
                      <a:srgbClr val="FF7846"/>
                    </a:solidFill>
                  </a:tcPr>
                </a:tc>
                <a:tc>
                  <a:txBody>
                    <a:bodyPr/>
                    <a:lstStyle/>
                    <a:p>
                      <a:r>
                        <a:rPr lang="en-US" sz="2000" dirty="0"/>
                        <a:t>Drill down on specific data</a:t>
                      </a:r>
                      <a:endParaRPr lang="en-US" sz="2000" dirty="0">
                        <a:solidFill>
                          <a:schemeClr val="bg1"/>
                        </a:solidFill>
                      </a:endParaRPr>
                    </a:p>
                  </a:txBody>
                  <a:tcPr marL="152400" marR="76200" marT="38105" marB="38105" anchor="ctr"/>
                </a:tc>
                <a:tc>
                  <a:txBody>
                    <a:bodyPr/>
                    <a:lstStyle/>
                    <a:p>
                      <a:r>
                        <a:rPr lang="en-US" sz="2000" dirty="0"/>
                        <a:t>Simplify complex datasets</a:t>
                      </a:r>
                      <a:endParaRPr lang="en-US" sz="20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84613552"/>
              </p:ext>
            </p:extLst>
          </p:nvPr>
        </p:nvGraphicFramePr>
        <p:xfrm>
          <a:off x="448470" y="4043400"/>
          <a:ext cx="11295064" cy="2031326"/>
        </p:xfrm>
        <a:graphic>
          <a:graphicData uri="http://schemas.openxmlformats.org/drawingml/2006/table">
            <a:tbl>
              <a:tblPr firstRow="1" bandRow="1">
                <a:tableStyleId>{69012ECD-51FC-41F1-AA8D-1B2483CD663E}</a:tableStyleId>
              </a:tblPr>
              <a:tblGrid>
                <a:gridCol w="2823766">
                  <a:extLst>
                    <a:ext uri="{9D8B030D-6E8A-4147-A177-3AD203B41FA5}">
                      <a16:colId xmlns:a16="http://schemas.microsoft.com/office/drawing/2014/main" val="20000"/>
                    </a:ext>
                  </a:extLst>
                </a:gridCol>
                <a:gridCol w="2908431">
                  <a:extLst>
                    <a:ext uri="{9D8B030D-6E8A-4147-A177-3AD203B41FA5}">
                      <a16:colId xmlns:a16="http://schemas.microsoft.com/office/drawing/2014/main" val="20001"/>
                    </a:ext>
                  </a:extLst>
                </a:gridCol>
                <a:gridCol w="2739101">
                  <a:extLst>
                    <a:ext uri="{9D8B030D-6E8A-4147-A177-3AD203B41FA5}">
                      <a16:colId xmlns:a16="http://schemas.microsoft.com/office/drawing/2014/main" val="20002"/>
                    </a:ext>
                  </a:extLst>
                </a:gridCol>
                <a:gridCol w="2823766">
                  <a:extLst>
                    <a:ext uri="{9D8B030D-6E8A-4147-A177-3AD203B41FA5}">
                      <a16:colId xmlns:a16="http://schemas.microsoft.com/office/drawing/2014/main" val="20003"/>
                    </a:ext>
                  </a:extLst>
                </a:gridCol>
              </a:tblGrid>
              <a:tr h="431810">
                <a:tc>
                  <a:txBody>
                    <a:bodyPr/>
                    <a:lstStyle/>
                    <a:p>
                      <a:r>
                        <a:rPr lang="en-US" sz="2300" b="0" dirty="0"/>
                        <a:t>Data</a:t>
                      </a:r>
                      <a:r>
                        <a:rPr lang="en-US" sz="2300" b="0" baseline="0" dirty="0"/>
                        <a:t> tips</a:t>
                      </a:r>
                      <a:endParaRPr lang="en-US" sz="2300" b="0" dirty="0">
                        <a:solidFill>
                          <a:schemeClr val="tx1"/>
                        </a:solidFill>
                      </a:endParaRPr>
                    </a:p>
                  </a:txBody>
                  <a:tcPr marL="152400" marR="76200" marT="38105" marB="38105" anchor="ctr"/>
                </a:tc>
                <a:tc>
                  <a:txBody>
                    <a:bodyPr/>
                    <a:lstStyle/>
                    <a:p>
                      <a:r>
                        <a:rPr lang="en-US" sz="2300" b="0" kern="1200" dirty="0"/>
                        <a:t>Table tips</a:t>
                      </a:r>
                      <a:endParaRPr lang="en-US" sz="2300" b="0" kern="1200" dirty="0">
                        <a:solidFill>
                          <a:schemeClr val="tx1"/>
                        </a:solidFill>
                        <a:latin typeface="+mn-lt"/>
                        <a:ea typeface="+mn-ea"/>
                        <a:cs typeface="+mn-cs"/>
                      </a:endParaRPr>
                    </a:p>
                  </a:txBody>
                  <a:tcPr marL="152400" marR="76200" marT="38105" marB="38105" anchor="ctr"/>
                </a:tc>
                <a:tc>
                  <a:txBody>
                    <a:bodyPr/>
                    <a:lstStyle/>
                    <a:p>
                      <a:r>
                        <a:rPr lang="en-US" sz="2300" b="0" kern="1200" dirty="0"/>
                        <a:t>Table formatting</a:t>
                      </a:r>
                      <a:endParaRPr lang="en-US" sz="2300" b="0" kern="1200" dirty="0">
                        <a:solidFill>
                          <a:schemeClr val="tx1"/>
                        </a:solidFill>
                        <a:latin typeface="+mn-lt"/>
                        <a:ea typeface="+mn-ea"/>
                        <a:cs typeface="+mn-cs"/>
                      </a:endParaRPr>
                    </a:p>
                  </a:txBody>
                  <a:tcPr marL="152400" marR="76200" marT="38105" marB="38105" anchor="ctr"/>
                </a:tc>
                <a:tc>
                  <a:txBody>
                    <a:bodyPr/>
                    <a:lstStyle/>
                    <a:p>
                      <a:r>
                        <a:rPr lang="en-US" sz="2300" b="0" kern="1200" dirty="0"/>
                        <a:t>Table don’ts</a:t>
                      </a:r>
                      <a:endParaRPr lang="en-US" sz="23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533172">
                <a:tc>
                  <a:txBody>
                    <a:bodyPr/>
                    <a:lstStyle/>
                    <a:p>
                      <a:pPr marL="0" algn="l" defTabSz="1097278" rtl="0" eaLnBrk="1" latinLnBrk="0" hangingPunct="1"/>
                      <a:r>
                        <a:rPr lang="en-US" sz="2000" kern="1200" dirty="0"/>
                        <a:t>Be honest and precise</a:t>
                      </a:r>
                      <a:endParaRPr lang="en-US" sz="2000" kern="1200" dirty="0">
                        <a:solidFill>
                          <a:schemeClr val="bg1"/>
                        </a:solidFill>
                        <a:latin typeface="+mn-lt"/>
                        <a:ea typeface="+mn-ea"/>
                        <a:cs typeface="+mn-cs"/>
                      </a:endParaRPr>
                    </a:p>
                  </a:txBody>
                  <a:tcPr marL="152400" marR="76200" marT="38105" marB="38105" anchor="ctr"/>
                </a:tc>
                <a:tc>
                  <a:txBody>
                    <a:bodyPr/>
                    <a:lstStyle/>
                    <a:p>
                      <a:r>
                        <a:rPr lang="en-US" sz="2000" dirty="0"/>
                        <a:t>Remove clutter</a:t>
                      </a:r>
                      <a:endParaRPr lang="en-US" sz="2000" dirty="0">
                        <a:solidFill>
                          <a:schemeClr val="bg1"/>
                        </a:solidFill>
                      </a:endParaRPr>
                    </a:p>
                  </a:txBody>
                  <a:tcPr marL="152400" marR="76200" marT="38105" marB="38105" anchor="ctr"/>
                </a:tc>
                <a:tc>
                  <a:txBody>
                    <a:bodyPr/>
                    <a:lstStyle/>
                    <a:p>
                      <a:r>
                        <a:rPr lang="en-US" sz="2000" dirty="0"/>
                        <a:t>Left align</a:t>
                      </a:r>
                      <a:endParaRPr lang="en-US" sz="2000" dirty="0">
                        <a:solidFill>
                          <a:schemeClr val="bg1"/>
                        </a:solidFill>
                      </a:endParaRPr>
                    </a:p>
                  </a:txBody>
                  <a:tcPr marL="152400" marR="76200" marT="38105" marB="38105" anchor="ctr"/>
                </a:tc>
                <a:tc>
                  <a:txBody>
                    <a:bodyPr/>
                    <a:lstStyle/>
                    <a:p>
                      <a:r>
                        <a:rPr lang="en-US" sz="2000" dirty="0"/>
                        <a:t>Don’t use tiny text</a:t>
                      </a:r>
                      <a:endParaRPr lang="en-US" sz="2000" dirty="0">
                        <a:solidFill>
                          <a:schemeClr val="bg1"/>
                        </a:solidFill>
                      </a:endParaRPr>
                    </a:p>
                  </a:txBody>
                  <a:tcPr marL="152400" marR="76200" marT="38105" marB="38105" anchor="ctr"/>
                </a:tc>
                <a:extLst>
                  <a:ext uri="{0D108BD9-81ED-4DB2-BD59-A6C34878D82A}">
                    <a16:rowId xmlns:a16="http://schemas.microsoft.com/office/drawing/2014/main" val="10001"/>
                  </a:ext>
                </a:extLst>
              </a:tr>
              <a:tr h="533172">
                <a:tc>
                  <a:txBody>
                    <a:bodyPr/>
                    <a:lstStyle/>
                    <a:p>
                      <a:pPr marL="0" algn="l" defTabSz="1097278" rtl="0" eaLnBrk="1" latinLnBrk="0" hangingPunct="1"/>
                      <a:r>
                        <a:rPr lang="en-US" sz="2000" kern="1200" dirty="0"/>
                        <a:t>Make a point</a:t>
                      </a:r>
                      <a:endParaRPr lang="en-US" sz="2000" kern="1200" dirty="0">
                        <a:solidFill>
                          <a:schemeClr val="bg1"/>
                        </a:solidFill>
                        <a:latin typeface="+mn-lt"/>
                        <a:ea typeface="+mn-ea"/>
                        <a:cs typeface="+mn-cs"/>
                      </a:endParaRPr>
                    </a:p>
                  </a:txBody>
                  <a:tcPr marL="152400" marR="76200" marT="38105" marB="38105" anchor="ctr"/>
                </a:tc>
                <a:tc>
                  <a:txBody>
                    <a:bodyPr/>
                    <a:lstStyle/>
                    <a:p>
                      <a:r>
                        <a:rPr lang="en-US" sz="2000" dirty="0"/>
                        <a:t>Emphasize</a:t>
                      </a:r>
                      <a:r>
                        <a:rPr lang="en-US" sz="2000" baseline="0" dirty="0"/>
                        <a:t> message</a:t>
                      </a:r>
                      <a:endParaRPr lang="en-US" sz="2000" dirty="0">
                        <a:solidFill>
                          <a:schemeClr val="bg1"/>
                        </a:solidFill>
                      </a:endParaRPr>
                    </a:p>
                  </a:txBody>
                  <a:tcPr marL="152400" marR="76200" marT="38105" marB="38105" anchor="ctr"/>
                </a:tc>
                <a:tc>
                  <a:txBody>
                    <a:bodyPr/>
                    <a:lstStyle/>
                    <a:p>
                      <a:r>
                        <a:rPr lang="en-US" sz="2000" dirty="0"/>
                        <a:t>Use</a:t>
                      </a:r>
                      <a:r>
                        <a:rPr lang="en-US" sz="2000" baseline="0" dirty="0"/>
                        <a:t> consistent sizes</a:t>
                      </a:r>
                      <a:endParaRPr lang="en-US" sz="2000" dirty="0">
                        <a:solidFill>
                          <a:schemeClr val="bg1"/>
                        </a:solidFill>
                      </a:endParaRPr>
                    </a:p>
                  </a:txBody>
                  <a:tcPr marL="152400" marR="76200" marT="38105" marB="38105" anchor="ctr"/>
                </a:tc>
                <a:tc>
                  <a:txBody>
                    <a:bodyPr/>
                    <a:lstStyle/>
                    <a:p>
                      <a:r>
                        <a:rPr lang="en-US" sz="2000" dirty="0"/>
                        <a:t>Don’t include it all</a:t>
                      </a:r>
                      <a:endParaRPr lang="en-US" sz="2000" dirty="0">
                        <a:solidFill>
                          <a:schemeClr val="bg1"/>
                        </a:solidFill>
                      </a:endParaRPr>
                    </a:p>
                  </a:txBody>
                  <a:tcPr marL="152400" marR="76200" marT="38105" marB="38105" anchor="ctr"/>
                </a:tc>
                <a:extLst>
                  <a:ext uri="{0D108BD9-81ED-4DB2-BD59-A6C34878D82A}">
                    <a16:rowId xmlns:a16="http://schemas.microsoft.com/office/drawing/2014/main" val="10002"/>
                  </a:ext>
                </a:extLst>
              </a:tr>
              <a:tr h="533172">
                <a:tc>
                  <a:txBody>
                    <a:bodyPr/>
                    <a:lstStyle/>
                    <a:p>
                      <a:pPr marL="0" algn="l" defTabSz="1097278" rtl="0" eaLnBrk="1" latinLnBrk="0" hangingPunct="1"/>
                      <a:r>
                        <a:rPr lang="en-US" sz="2000" kern="1200" dirty="0"/>
                        <a:t>Use the right method</a:t>
                      </a:r>
                      <a:endParaRPr lang="en-US" sz="2000" kern="1200" dirty="0">
                        <a:solidFill>
                          <a:schemeClr val="bg1"/>
                        </a:solidFill>
                        <a:latin typeface="+mn-lt"/>
                        <a:ea typeface="+mn-ea"/>
                        <a:cs typeface="+mn-cs"/>
                      </a:endParaRPr>
                    </a:p>
                  </a:txBody>
                  <a:tcPr marL="152400" marR="76200" marT="38105" marB="38105" anchor="ctr"/>
                </a:tc>
                <a:tc>
                  <a:txBody>
                    <a:bodyPr/>
                    <a:lstStyle/>
                    <a:p>
                      <a:r>
                        <a:rPr lang="en-US" sz="2000" dirty="0"/>
                        <a:t>Keep</a:t>
                      </a:r>
                      <a:r>
                        <a:rPr lang="en-US" sz="2000" baseline="0" dirty="0"/>
                        <a:t> it short</a:t>
                      </a:r>
                      <a:endParaRPr lang="en-US" sz="2000" dirty="0">
                        <a:solidFill>
                          <a:schemeClr val="bg1"/>
                        </a:solidFill>
                      </a:endParaRPr>
                    </a:p>
                  </a:txBody>
                  <a:tcPr marL="152400" marR="76200" marT="38105" marB="38105" anchor="ctr"/>
                </a:tc>
                <a:tc>
                  <a:txBody>
                    <a:bodyPr/>
                    <a:lstStyle/>
                    <a:p>
                      <a:r>
                        <a:rPr lang="en-US" sz="2000" dirty="0"/>
                        <a:t>Use visible colors</a:t>
                      </a:r>
                      <a:endParaRPr lang="en-US" sz="2000" dirty="0">
                        <a:solidFill>
                          <a:schemeClr val="bg1"/>
                        </a:solidFill>
                      </a:endParaRPr>
                    </a:p>
                  </a:txBody>
                  <a:tcPr marL="152400" marR="76200" marT="38105" marB="38105" anchor="ctr"/>
                </a:tc>
                <a:tc>
                  <a:txBody>
                    <a:bodyPr/>
                    <a:lstStyle/>
                    <a:p>
                      <a:r>
                        <a:rPr lang="en-US" sz="2000" dirty="0"/>
                        <a:t>Don’t overcomplicate</a:t>
                      </a:r>
                      <a:endParaRPr lang="en-US" sz="20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598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Charts</a:t>
            </a:r>
          </a:p>
        </p:txBody>
      </p:sp>
      <p:graphicFrame>
        <p:nvGraphicFramePr>
          <p:cNvPr id="7" name="Chart 6"/>
          <p:cNvGraphicFramePr/>
          <p:nvPr>
            <p:extLst>
              <p:ext uri="{D42A27DB-BD31-4B8C-83A1-F6EECF244321}">
                <p14:modId xmlns:p14="http://schemas.microsoft.com/office/powerpoint/2010/main" val="1972553713"/>
              </p:ext>
            </p:extLst>
          </p:nvPr>
        </p:nvGraphicFramePr>
        <p:xfrm>
          <a:off x="471713" y="2397702"/>
          <a:ext cx="6284687" cy="3545115"/>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bwMode="auto">
          <a:xfrm>
            <a:off x="266700" y="1012451"/>
            <a:ext cx="3987800" cy="13852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228600" tIns="228600" rIns="228600" bIns="228600">
            <a:spAutoFit/>
          </a:bodyPr>
          <a:lstStyle/>
          <a:p>
            <a:pPr defTabSz="777029">
              <a:lnSpc>
                <a:spcPct val="90000"/>
              </a:lnSpc>
              <a:defRPr/>
            </a:pPr>
            <a:r>
              <a:rPr lang="en-US" sz="1667" dirty="0">
                <a:solidFill>
                  <a:schemeClr val="tx1"/>
                </a:solidFill>
                <a:ea typeface="Amazon Ember" panose="020B0603020204020204" pitchFamily="34" charset="0"/>
                <a:cs typeface="Amazon Ember" panose="020B0603020204020204" pitchFamily="34" charset="0"/>
              </a:rPr>
              <a:t>To create a new chart, select </a:t>
            </a:r>
            <a:r>
              <a:rPr lang="en-US" sz="1667" b="1" dirty="0">
                <a:solidFill>
                  <a:schemeClr val="tx1"/>
                </a:solidFill>
                <a:ea typeface="Amazon Ember" panose="020B0603020204020204" pitchFamily="34" charset="0"/>
                <a:cs typeface="Amazon Ember" panose="020B0603020204020204" pitchFamily="34" charset="0"/>
              </a:rPr>
              <a:t>Insert</a:t>
            </a:r>
            <a:r>
              <a:rPr lang="en-US" sz="1667" dirty="0">
                <a:solidFill>
                  <a:schemeClr val="tx1"/>
                </a:solidFill>
                <a:ea typeface="Amazon Ember" panose="020B0603020204020204" pitchFamily="34" charset="0"/>
                <a:cs typeface="Amazon Ember" panose="020B0603020204020204" pitchFamily="34" charset="0"/>
              </a:rPr>
              <a:t> tab &gt; </a:t>
            </a:r>
            <a:r>
              <a:rPr lang="en-US" sz="1667" b="1" dirty="0">
                <a:solidFill>
                  <a:schemeClr val="tx1"/>
                </a:solidFill>
                <a:ea typeface="Amazon Ember" panose="020B0603020204020204" pitchFamily="34" charset="0"/>
                <a:cs typeface="Amazon Ember" panose="020B0603020204020204" pitchFamily="34" charset="0"/>
              </a:rPr>
              <a:t>Chart</a:t>
            </a:r>
            <a:r>
              <a:rPr lang="en-US" sz="1667" dirty="0">
                <a:solidFill>
                  <a:schemeClr val="tx1"/>
                </a:solidFill>
                <a:ea typeface="Amazon Ember" panose="020B0603020204020204" pitchFamily="34" charset="0"/>
                <a:cs typeface="Amazon Ember" panose="020B0603020204020204" pitchFamily="34" charset="0"/>
              </a:rPr>
              <a:t>. Enter your data and adjust the font sizes to the minimum 12 pt. or larger.</a:t>
            </a:r>
          </a:p>
        </p:txBody>
      </p:sp>
    </p:spTree>
    <p:extLst>
      <p:ext uri="{BB962C8B-B14F-4D97-AF65-F5344CB8AC3E}">
        <p14:creationId xmlns:p14="http://schemas.microsoft.com/office/powerpoint/2010/main" val="20954856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0617341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a:t>Ana Carolina Silva</a:t>
            </a:r>
          </a:p>
        </p:txBody>
      </p:sp>
      <p:sp>
        <p:nvSpPr>
          <p:cNvPr id="8" name="Text Placeholder 7"/>
          <p:cNvSpPr>
            <a:spLocks noGrp="1"/>
          </p:cNvSpPr>
          <p:nvPr>
            <p:ph type="body" sz="quarter" idx="11"/>
          </p:nvPr>
        </p:nvSpPr>
        <p:spPr/>
        <p:txBody>
          <a:bodyPr/>
          <a:lstStyle/>
          <a:p>
            <a:r>
              <a:rPr lang="en-US" dirty="0"/>
              <a:t>@anacarolinasilva</a:t>
            </a:r>
          </a:p>
        </p:txBody>
      </p:sp>
      <p:sp>
        <p:nvSpPr>
          <p:cNvPr id="9" name="Text Placeholder 8"/>
          <p:cNvSpPr>
            <a:spLocks noGrp="1"/>
          </p:cNvSpPr>
          <p:nvPr>
            <p:ph type="body" sz="quarter" idx="12"/>
          </p:nvPr>
        </p:nvSpPr>
        <p:spPr/>
        <p:txBody>
          <a:bodyPr/>
          <a:lstStyle/>
          <a:p>
            <a:r>
              <a:rPr lang="en-US" dirty="0"/>
              <a:t>Alejandro Rosalez</a:t>
            </a:r>
          </a:p>
        </p:txBody>
      </p:sp>
      <p:sp>
        <p:nvSpPr>
          <p:cNvPr id="10" name="Text Placeholder 9"/>
          <p:cNvSpPr>
            <a:spLocks noGrp="1"/>
          </p:cNvSpPr>
          <p:nvPr>
            <p:ph type="body" sz="quarter" idx="13"/>
          </p:nvPr>
        </p:nvSpPr>
        <p:spPr/>
        <p:txBody>
          <a:bodyPr/>
          <a:lstStyle/>
          <a:p>
            <a:r>
              <a:rPr lang="en-US" dirty="0"/>
              <a:t>@alejandrorosalez</a:t>
            </a:r>
          </a:p>
        </p:txBody>
      </p:sp>
    </p:spTree>
    <p:extLst>
      <p:ext uri="{BB962C8B-B14F-4D97-AF65-F5344CB8AC3E}">
        <p14:creationId xmlns:p14="http://schemas.microsoft.com/office/powerpoint/2010/main" val="6649630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0947107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516923" y="4089884"/>
            <a:ext cx="4998358" cy="2171669"/>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cs typeface="Amazon Ember" panose="020B0603020204020204" pitchFamily="34" charset="0"/>
            </a:endParaRPr>
          </a:p>
        </p:txBody>
      </p:sp>
      <p:sp>
        <p:nvSpPr>
          <p:cNvPr id="2" name="Title 1"/>
          <p:cNvSpPr>
            <a:spLocks noGrp="1"/>
          </p:cNvSpPr>
          <p:nvPr>
            <p:ph type="title"/>
          </p:nvPr>
        </p:nvSpPr>
        <p:spPr/>
        <p:txBody>
          <a:bodyPr/>
          <a:lstStyle/>
          <a:p>
            <a:r>
              <a:rPr lang="en-US" dirty="0"/>
              <a:t>How to use this template</a:t>
            </a:r>
          </a:p>
        </p:txBody>
      </p:sp>
      <p:grpSp>
        <p:nvGrpSpPr>
          <p:cNvPr id="11" name="Group 10"/>
          <p:cNvGrpSpPr/>
          <p:nvPr/>
        </p:nvGrpSpPr>
        <p:grpSpPr>
          <a:xfrm>
            <a:off x="6257018" y="1463524"/>
            <a:ext cx="5680983" cy="5015604"/>
            <a:chOff x="323849" y="1645243"/>
            <a:chExt cx="6817179" cy="6018724"/>
          </a:xfrm>
        </p:grpSpPr>
        <p:sp>
          <p:nvSpPr>
            <p:cNvPr id="4" name="TextBox 3"/>
            <p:cNvSpPr txBox="1"/>
            <p:nvPr/>
          </p:nvSpPr>
          <p:spPr>
            <a:xfrm>
              <a:off x="323849" y="1645243"/>
              <a:ext cx="6817179" cy="6018724"/>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apply this template </a:t>
              </a:r>
              <a:br>
                <a:rPr lang="en-US" sz="1667" dirty="0"/>
              </a:br>
              <a:r>
                <a:rPr lang="en-US" sz="1667" dirty="0"/>
                <a:t>to your existing slide deck:</a:t>
              </a:r>
            </a:p>
            <a:p>
              <a:pPr marL="242084" indent="-242084">
                <a:lnSpc>
                  <a:spcPct val="90000"/>
                </a:lnSpc>
                <a:spcAft>
                  <a:spcPts val="250"/>
                </a:spcAft>
                <a:buFont typeface="+mj-lt"/>
                <a:buAutoNum type="arabicPeriod"/>
              </a:pPr>
              <a:r>
                <a:rPr lang="en-US" sz="1333" dirty="0"/>
                <a:t>Select all of the slides in the left-hand pane of this template file and delete them (click on one and press </a:t>
              </a:r>
              <a:r>
                <a:rPr lang="en-US" sz="1333" b="1" dirty="0"/>
                <a:t>Ctrl + A </a:t>
              </a:r>
              <a:r>
                <a:rPr lang="en-US" sz="1333" dirty="0"/>
                <a:t>and then </a:t>
              </a:r>
              <a:r>
                <a:rPr lang="en-US" sz="1333" b="1" dirty="0"/>
                <a:t>Delete</a:t>
              </a:r>
              <a:r>
                <a:rPr lang="en-US" sz="1333" dirty="0"/>
                <a:t>). </a:t>
              </a:r>
            </a:p>
            <a:p>
              <a:pPr marL="242084" indent="-242084">
                <a:lnSpc>
                  <a:spcPct val="90000"/>
                </a:lnSpc>
                <a:spcAft>
                  <a:spcPts val="250"/>
                </a:spcAft>
                <a:buFont typeface="+mj-lt"/>
                <a:buAutoNum type="arabicPeriod"/>
              </a:pPr>
              <a:r>
                <a:rPr lang="en-US" sz="1333" dirty="0"/>
                <a:t>Open the deck you’ve already created and select all of the slides in the left-hand pane (</a:t>
              </a:r>
              <a:r>
                <a:rPr lang="en-US" sz="1333" b="1" dirty="0"/>
                <a:t>Ctrl + A</a:t>
              </a:r>
              <a:r>
                <a:rPr lang="en-US" sz="1333" dirty="0"/>
                <a:t>) and copy them (</a:t>
              </a:r>
              <a:r>
                <a:rPr lang="en-US" sz="1333" b="1" dirty="0"/>
                <a:t>Ctrl + C</a:t>
              </a:r>
              <a:r>
                <a:rPr lang="en-US" sz="1333" dirty="0"/>
                <a:t>).</a:t>
              </a:r>
            </a:p>
            <a:p>
              <a:pPr marL="242084" indent="-242084">
                <a:lnSpc>
                  <a:spcPct val="90000"/>
                </a:lnSpc>
                <a:spcAft>
                  <a:spcPts val="250"/>
                </a:spcAft>
                <a:buFont typeface="+mj-lt"/>
                <a:buAutoNum type="arabicPeriod"/>
              </a:pPr>
              <a:r>
                <a:rPr lang="en-US" sz="1333" dirty="0"/>
                <a:t>In the template file, right-click in the empty left-hand pane and click </a:t>
              </a:r>
              <a:r>
                <a:rPr lang="en-US" sz="1333" b="1" dirty="0"/>
                <a:t>Use Destination Theme</a:t>
              </a:r>
              <a:r>
                <a:rPr lang="en-US" sz="1333" dirty="0"/>
                <a:t> (use this same method to transfer individual slides).</a:t>
              </a:r>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r>
                <a:rPr lang="en-US" sz="1333" dirty="0"/>
                <a:t>For each slide in your deck, apply the appropriate layout (</a:t>
              </a:r>
              <a:r>
                <a:rPr lang="en-US" sz="1333" b="1" dirty="0"/>
                <a:t>Home</a:t>
              </a:r>
              <a:r>
                <a:rPr lang="en-US" sz="1333" dirty="0"/>
                <a:t> tab &gt; </a:t>
              </a:r>
              <a:r>
                <a:rPr lang="en-US" sz="1333" b="1" dirty="0"/>
                <a:t>Slides</a:t>
              </a:r>
              <a:r>
                <a:rPr lang="en-US" sz="1333" dirty="0"/>
                <a:t> section &gt; </a:t>
              </a:r>
              <a:r>
                <a:rPr lang="en-US" sz="1333" b="1" dirty="0"/>
                <a:t>Layout</a:t>
              </a:r>
              <a:r>
                <a:rPr lang="en-US" sz="1333" dirty="0"/>
                <a:t>).</a:t>
              </a:r>
            </a:p>
            <a:p>
              <a:pPr marL="242084" indent="-242084">
                <a:lnSpc>
                  <a:spcPct val="90000"/>
                </a:lnSpc>
                <a:spcAft>
                  <a:spcPts val="250"/>
                </a:spcAft>
                <a:buFont typeface="+mj-lt"/>
                <a:buAutoNum type="arabicPeriod"/>
              </a:pPr>
              <a:r>
                <a:rPr lang="en-US" sz="1333" dirty="0"/>
                <a:t>Reset the slides (</a:t>
              </a:r>
              <a:r>
                <a:rPr lang="en-US" sz="1333" b="1" dirty="0"/>
                <a:t>Home</a:t>
              </a:r>
              <a:r>
                <a:rPr lang="en-US" sz="1333" dirty="0"/>
                <a:t> tab &gt; </a:t>
              </a:r>
              <a:r>
                <a:rPr lang="en-US" sz="1333" b="1" dirty="0"/>
                <a:t>Slides</a:t>
              </a:r>
              <a:r>
                <a:rPr lang="en-US" sz="1333" dirty="0"/>
                <a:t> section &gt; </a:t>
              </a:r>
              <a:r>
                <a:rPr lang="en-US" sz="1333" b="1" dirty="0"/>
                <a:t>Reset</a:t>
              </a:r>
              <a:r>
                <a:rPr lang="en-US" sz="1333" dirty="0"/>
                <a:t>) and ensure all content is in the appropriate placeholders and resets to the correct location. If needed, </a:t>
              </a:r>
              <a:br>
                <a:rPr lang="en-US" sz="1333" dirty="0"/>
              </a:br>
              <a:r>
                <a:rPr lang="en-US" sz="1333" dirty="0"/>
                <a:t>copy-paste the content into the correct placeholders.</a:t>
              </a:r>
            </a:p>
            <a:p>
              <a:pPr marL="242084" indent="-242084">
                <a:lnSpc>
                  <a:spcPct val="90000"/>
                </a:lnSpc>
                <a:spcAft>
                  <a:spcPts val="250"/>
                </a:spcAft>
                <a:buFont typeface="+mj-lt"/>
                <a:buAutoNum type="arabicPeriod"/>
              </a:pPr>
              <a:r>
                <a:rPr lang="en-US" sz="1333" b="1" dirty="0"/>
                <a:t>Save</a:t>
              </a:r>
              <a:r>
                <a:rPr lang="en-US" sz="1333" dirty="0"/>
                <a:t> the file and create/revise content as described to the left.</a:t>
              </a:r>
              <a:endParaRPr lang="en-US" sz="1667" dirty="0"/>
            </a:p>
          </p:txBody>
        </p:sp>
        <p:grpSp>
          <p:nvGrpSpPr>
            <p:cNvPr id="8" name="Group 7"/>
            <p:cNvGrpSpPr/>
            <p:nvPr/>
          </p:nvGrpSpPr>
          <p:grpSpPr>
            <a:xfrm>
              <a:off x="847007" y="4330025"/>
              <a:ext cx="1660406" cy="1158940"/>
              <a:chOff x="10379951" y="1783009"/>
              <a:chExt cx="2272273" cy="1586015"/>
            </a:xfrm>
          </p:grpSpPr>
          <p:pic>
            <p:nvPicPr>
              <p:cNvPr id="6" name="Picture 5"/>
              <p:cNvPicPr>
                <a:picLocks noChangeAspect="1"/>
              </p:cNvPicPr>
              <p:nvPr/>
            </p:nvPicPr>
            <p:blipFill>
              <a:blip r:embed="rId3"/>
              <a:stretch>
                <a:fillRect/>
              </a:stretch>
            </p:blipFill>
            <p:spPr>
              <a:xfrm>
                <a:off x="10379951" y="1783009"/>
                <a:ext cx="2272273" cy="1586015"/>
              </a:xfrm>
              <a:prstGeom prst="rect">
                <a:avLst/>
              </a:prstGeom>
            </p:spPr>
          </p:pic>
          <p:sp>
            <p:nvSpPr>
              <p:cNvPr id="12" name="Rectangle 11"/>
              <p:cNvSpPr/>
              <p:nvPr/>
            </p:nvSpPr>
            <p:spPr bwMode="auto">
              <a:xfrm>
                <a:off x="10732088" y="2141307"/>
                <a:ext cx="518493" cy="463890"/>
              </a:xfrm>
              <a:prstGeom prst="rect">
                <a:avLst/>
              </a:prstGeom>
              <a:noFill/>
              <a:ln w="38100">
                <a:solidFill>
                  <a:schemeClr val="accent2"/>
                </a:solidFill>
                <a:miter lim="800000"/>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52400" tIns="121920" rIns="152400" bIns="121920"/>
              <a:lstStyle/>
              <a:p>
                <a:pPr algn="ctr" defTabSz="777029">
                  <a:lnSpc>
                    <a:spcPct val="90000"/>
                  </a:lnSpc>
                  <a:defRPr/>
                </a:pPr>
                <a:endParaRPr lang="en-US" sz="2000" dirty="0">
                  <a:solidFill>
                    <a:schemeClr val="tx1"/>
                  </a:solidFill>
                  <a:ea typeface="Amazon Ember" panose="020B0603020204020204" pitchFamily="34" charset="0"/>
                  <a:cs typeface="Amazon Ember" panose="020B0603020204020204" pitchFamily="34" charset="0"/>
                </a:endParaRPr>
              </a:p>
            </p:txBody>
          </p:sp>
        </p:grpSp>
      </p:grpSp>
      <p:sp>
        <p:nvSpPr>
          <p:cNvPr id="20" name="TextBox 19"/>
          <p:cNvSpPr txBox="1"/>
          <p:nvPr/>
        </p:nvSpPr>
        <p:spPr>
          <a:xfrm>
            <a:off x="266701" y="1463524"/>
            <a:ext cx="5248582" cy="2638736"/>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use this template </a:t>
            </a:r>
            <a:br>
              <a:rPr lang="en-US" sz="1667" dirty="0"/>
            </a:br>
            <a:r>
              <a:rPr lang="en-US" sz="1667" dirty="0"/>
              <a:t>for to create a brand new slide deck:</a:t>
            </a:r>
          </a:p>
          <a:p>
            <a:pPr marL="242084" indent="-242084">
              <a:lnSpc>
                <a:spcPct val="90000"/>
              </a:lnSpc>
              <a:spcAft>
                <a:spcPts val="250"/>
              </a:spcAft>
              <a:buFont typeface="+mj-lt"/>
              <a:buAutoNum type="arabicPeriod"/>
            </a:pPr>
            <a:r>
              <a:rPr lang="en-US" sz="1333" dirty="0"/>
              <a:t>Enter your content on the blank slides and delete any unneeded or hidden slides.</a:t>
            </a:r>
          </a:p>
          <a:p>
            <a:pPr marL="242084" indent="-242084">
              <a:lnSpc>
                <a:spcPct val="90000"/>
              </a:lnSpc>
              <a:spcAft>
                <a:spcPts val="250"/>
              </a:spcAft>
              <a:buFont typeface="+mj-lt"/>
              <a:buAutoNum type="arabicPeriod"/>
            </a:pPr>
            <a:r>
              <a:rPr lang="en-US" sz="1333" dirty="0"/>
              <a:t>If you want to add more slides, on the </a:t>
            </a:r>
            <a:r>
              <a:rPr lang="en-US" sz="1333" b="1" dirty="0"/>
              <a:t>Insert</a:t>
            </a:r>
            <a:r>
              <a:rPr lang="en-US" sz="1333" dirty="0"/>
              <a:t> tab, select the little arrow under </a:t>
            </a:r>
            <a:r>
              <a:rPr lang="en-US" sz="1333" b="1" dirty="0"/>
              <a:t>New Slide</a:t>
            </a:r>
            <a:r>
              <a:rPr lang="en-US" sz="1333" dirty="0"/>
              <a:t>, and then select your desired layout from the options displayed (shown below). Fill out your slide content using the preformatted context placeholders.</a:t>
            </a:r>
          </a:p>
          <a:p>
            <a:pPr marL="242084" indent="-242084">
              <a:lnSpc>
                <a:spcPct val="90000"/>
              </a:lnSpc>
              <a:spcAft>
                <a:spcPts val="250"/>
              </a:spcAft>
              <a:buFont typeface="+mj-lt"/>
              <a:buAutoNum type="arabicPeriod"/>
            </a:pPr>
            <a:r>
              <a:rPr lang="en-US" sz="1333" dirty="0"/>
              <a:t>End the deck with the Thank You slide and then the Survey Reminder slide.</a:t>
            </a:r>
          </a:p>
        </p:txBody>
      </p:sp>
      <p:pic>
        <p:nvPicPr>
          <p:cNvPr id="3" name="Picture 2"/>
          <p:cNvPicPr>
            <a:picLocks noChangeAspect="1"/>
          </p:cNvPicPr>
          <p:nvPr/>
        </p:nvPicPr>
        <p:blipFill>
          <a:blip r:embed="rId4"/>
          <a:stretch>
            <a:fillRect/>
          </a:stretch>
        </p:blipFill>
        <p:spPr>
          <a:xfrm>
            <a:off x="7195725" y="4255603"/>
            <a:ext cx="1982108" cy="328163"/>
          </a:xfrm>
          <a:prstGeom prst="rect">
            <a:avLst/>
          </a:prstGeom>
          <a:effectLst>
            <a:outerShdw blurRad="63500" sx="102000" sy="102000" algn="ctr" rotWithShape="0">
              <a:prstClr val="black">
                <a:alpha val="40000"/>
              </a:prstClr>
            </a:outerShdw>
          </a:effectLst>
        </p:spPr>
      </p:pic>
      <p:sp>
        <p:nvSpPr>
          <p:cNvPr id="13" name="TextBox 12"/>
          <p:cNvSpPr txBox="1"/>
          <p:nvPr/>
        </p:nvSpPr>
        <p:spPr>
          <a:xfrm>
            <a:off x="490964" y="4781797"/>
            <a:ext cx="2521758" cy="800219"/>
          </a:xfrm>
          <a:prstGeom prst="rect">
            <a:avLst/>
          </a:prstGeom>
          <a:noFill/>
        </p:spPr>
        <p:txBody>
          <a:bodyPr wrap="square" lIns="152400" tIns="121920" rIns="152400" bIns="121920" rtlCol="0">
            <a:spAutoFit/>
          </a:bodyPr>
          <a:lstStyle/>
          <a:p>
            <a:pPr algn="r">
              <a:lnSpc>
                <a:spcPct val="90000"/>
              </a:lnSpc>
              <a:spcAft>
                <a:spcPts val="1500"/>
              </a:spcAft>
            </a:pPr>
            <a:r>
              <a:rPr lang="en-US" sz="2000" dirty="0">
                <a:gradFill>
                  <a:gsLst>
                    <a:gs pos="2917">
                      <a:schemeClr val="tx1"/>
                    </a:gs>
                    <a:gs pos="30000">
                      <a:schemeClr val="tx1"/>
                    </a:gs>
                  </a:gsLst>
                  <a:lin ang="5400000" scaled="0"/>
                </a:gradFill>
                <a:latin typeface="+mj-lt"/>
              </a:rPr>
              <a:t>29 available </a:t>
            </a:r>
            <a:br>
              <a:rPr lang="en-US" sz="2000" dirty="0">
                <a:gradFill>
                  <a:gsLst>
                    <a:gs pos="2917">
                      <a:schemeClr val="tx1"/>
                    </a:gs>
                    <a:gs pos="30000">
                      <a:schemeClr val="tx1"/>
                    </a:gs>
                  </a:gsLst>
                  <a:lin ang="5400000" scaled="0"/>
                </a:gradFill>
                <a:latin typeface="+mj-lt"/>
              </a:rPr>
            </a:br>
            <a:r>
              <a:rPr lang="en-US" sz="2000" dirty="0">
                <a:gradFill>
                  <a:gsLst>
                    <a:gs pos="2917">
                      <a:schemeClr val="tx1"/>
                    </a:gs>
                    <a:gs pos="30000">
                      <a:schemeClr val="tx1"/>
                    </a:gs>
                  </a:gsLst>
                  <a:lin ang="5400000" scaled="0"/>
                </a:gradFill>
                <a:latin typeface="+mj-lt"/>
              </a:rPr>
              <a:t>slide layouts</a:t>
            </a:r>
          </a:p>
        </p:txBody>
      </p:sp>
      <p:cxnSp>
        <p:nvCxnSpPr>
          <p:cNvPr id="14" name="Straight Connector 13">
            <a:extLst>
              <a:ext uri="{FF2B5EF4-FFF2-40B4-BE49-F238E27FC236}">
                <a16:creationId xmlns:a16="http://schemas.microsoft.com/office/drawing/2014/main" id="{5B28192E-BED8-44C3-91BC-C2AC1B9F66F1}"/>
              </a:ext>
            </a:extLst>
          </p:cNvPr>
          <p:cNvCxnSpPr/>
          <p:nvPr/>
        </p:nvCxnSpPr>
        <p:spPr>
          <a:xfrm>
            <a:off x="5980620" y="1463524"/>
            <a:ext cx="0" cy="5038403"/>
          </a:xfrm>
          <a:prstGeom prst="line">
            <a:avLst/>
          </a:prstGeom>
          <a:ln w="19050" cap="rnd">
            <a:gradFill>
              <a:gsLst>
                <a:gs pos="0">
                  <a:schemeClr val="accent3"/>
                </a:gs>
                <a:gs pos="52000">
                  <a:schemeClr val="accent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20AAC2E-D7E4-4814-83B5-B9606E71BFFB}"/>
              </a:ext>
            </a:extLst>
          </p:cNvPr>
          <p:cNvPicPr>
            <a:picLocks noChangeAspect="1"/>
          </p:cNvPicPr>
          <p:nvPr/>
        </p:nvPicPr>
        <p:blipFill>
          <a:blip r:embed="rId5"/>
          <a:stretch>
            <a:fillRect/>
          </a:stretch>
        </p:blipFill>
        <p:spPr>
          <a:xfrm>
            <a:off x="3220452" y="4240885"/>
            <a:ext cx="1725206" cy="1882043"/>
          </a:xfrm>
          <a:prstGeom prst="rect">
            <a:avLst/>
          </a:prstGeom>
        </p:spPr>
      </p:pic>
    </p:spTree>
    <p:extLst>
      <p:ext uri="{BB962C8B-B14F-4D97-AF65-F5344CB8AC3E}">
        <p14:creationId xmlns:p14="http://schemas.microsoft.com/office/powerpoint/2010/main" val="14085269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Icons, logos, diagrams, and images</a:t>
            </a:r>
          </a:p>
        </p:txBody>
      </p:sp>
      <p:pic>
        <p:nvPicPr>
          <p:cNvPr id="10" name="Graphic 7">
            <a:extLst>
              <a:ext uri="{FF2B5EF4-FFF2-40B4-BE49-F238E27FC236}">
                <a16:creationId xmlns:a16="http://schemas.microsoft.com/office/drawing/2014/main" id="{1CF9C3A0-90C2-104F-8C5D-8BF17B43492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58930" y="1648337"/>
            <a:ext cx="991155" cy="991155"/>
          </a:xfrm>
          <a:prstGeom prst="rect">
            <a:avLst/>
          </a:prstGeom>
        </p:spPr>
      </p:pic>
      <p:sp>
        <p:nvSpPr>
          <p:cNvPr id="5" name="Rectangle 4"/>
          <p:cNvSpPr/>
          <p:nvPr/>
        </p:nvSpPr>
        <p:spPr>
          <a:xfrm>
            <a:off x="8370055" y="3544267"/>
            <a:ext cx="3011207" cy="785023"/>
          </a:xfrm>
          <a:prstGeom prst="rect">
            <a:avLst/>
          </a:prstGeom>
        </p:spPr>
        <p:txBody>
          <a:bodyPr wrap="square">
            <a:spAutoFit/>
          </a:bodyPr>
          <a:lstStyle/>
          <a:p>
            <a:pPr>
              <a:lnSpc>
                <a:spcPct val="90000"/>
              </a:lnSpc>
            </a:pPr>
            <a:r>
              <a:rPr lang="en-US" sz="1667" dirty="0"/>
              <a:t>AWS speakers, download illustrations, icons, and AWS logos from the </a:t>
            </a:r>
            <a:r>
              <a:rPr lang="en-US" sz="1667" dirty="0">
                <a:solidFill>
                  <a:schemeClr val="accent4"/>
                </a:solidFill>
                <a:hlinkClick r:id="rId5"/>
              </a:rPr>
              <a:t>brand portal</a:t>
            </a:r>
            <a:r>
              <a:rPr lang="en-US" sz="1667" dirty="0"/>
              <a:t> </a:t>
            </a:r>
          </a:p>
        </p:txBody>
      </p:sp>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457041" y="3326465"/>
            <a:ext cx="728328" cy="435603"/>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7127" y="3429001"/>
            <a:ext cx="1269397" cy="1275744"/>
          </a:xfrm>
          <a:prstGeom prst="rect">
            <a:avLst/>
          </a:prstGeom>
        </p:spPr>
      </p:pic>
      <p:sp>
        <p:nvSpPr>
          <p:cNvPr id="20" name="TextBox 19"/>
          <p:cNvSpPr txBox="1"/>
          <p:nvPr/>
        </p:nvSpPr>
        <p:spPr>
          <a:xfrm>
            <a:off x="266700" y="1463524"/>
            <a:ext cx="4888977" cy="4055854"/>
          </a:xfrm>
          <a:prstGeom prst="rect">
            <a:avLst/>
          </a:prstGeom>
          <a:noFill/>
        </p:spPr>
        <p:txBody>
          <a:bodyPr wrap="square" lIns="152400" tIns="121920" rIns="152400" bIns="121920" rtlCol="0">
            <a:spAutoFit/>
          </a:bodyPr>
          <a:lstStyle/>
          <a:p>
            <a:pPr>
              <a:lnSpc>
                <a:spcPct val="90000"/>
              </a:lnSpc>
              <a:spcAft>
                <a:spcPts val="1500"/>
              </a:spcAft>
            </a:pPr>
            <a:r>
              <a:rPr lang="en-US" sz="1667" dirty="0">
                <a:solidFill>
                  <a:schemeClr val="accent1"/>
                </a:solidFill>
                <a:latin typeface="+mj-lt"/>
              </a:rPr>
              <a:t>Only use logos, icons, photos, screenshots, and illustrations that your company has permission (a license) from the copyright owner to use</a:t>
            </a:r>
            <a:r>
              <a:rPr lang="en-US" sz="1667" dirty="0">
                <a:solidFill>
                  <a:schemeClr val="accent1"/>
                </a:solidFill>
              </a:rPr>
              <a:t>.</a:t>
            </a:r>
          </a:p>
          <a:p>
            <a:pPr>
              <a:lnSpc>
                <a:spcPct val="90000"/>
              </a:lnSpc>
              <a:spcAft>
                <a:spcPts val="1500"/>
              </a:spcAft>
            </a:pPr>
            <a:r>
              <a:rPr lang="en-US" sz="1667" dirty="0"/>
              <a:t>For diagrams, use font sizes of at least 12 pt. and lines of at least 1.5 pt. Label lines and icons for clarity where possible.</a:t>
            </a:r>
          </a:p>
          <a:p>
            <a:pPr>
              <a:lnSpc>
                <a:spcPct val="90000"/>
              </a:lnSpc>
              <a:spcAft>
                <a:spcPts val="1500"/>
              </a:spcAft>
            </a:pPr>
            <a:r>
              <a:rPr lang="en-US" sz="1667" dirty="0"/>
              <a:t>Keep slide diagrams as simple as possible; split content over several slides rather than forcing it all onto one.</a:t>
            </a:r>
          </a:p>
          <a:p>
            <a:pPr>
              <a:lnSpc>
                <a:spcPct val="90000"/>
              </a:lnSpc>
              <a:spcAft>
                <a:spcPts val="1500"/>
              </a:spcAft>
            </a:pPr>
            <a:r>
              <a:rPr lang="en-US" sz="1667" dirty="0"/>
              <a:t>Use simple, subtle animations as needed to direct audience attention and clarify relationships. Avoid dramatic transitions or animations (such as “Random Bars” or “Spin”).</a:t>
            </a:r>
          </a:p>
        </p:txBody>
      </p:sp>
      <p:sp>
        <p:nvSpPr>
          <p:cNvPr id="21" name="Rectangle 20"/>
          <p:cNvSpPr/>
          <p:nvPr/>
        </p:nvSpPr>
        <p:spPr>
          <a:xfrm>
            <a:off x="8370055" y="5126866"/>
            <a:ext cx="3011207" cy="785023"/>
          </a:xfrm>
          <a:prstGeom prst="rect">
            <a:avLst/>
          </a:prstGeom>
        </p:spPr>
        <p:txBody>
          <a:bodyPr wrap="square">
            <a:spAutoFit/>
          </a:bodyPr>
          <a:lstStyle/>
          <a:p>
            <a:pPr>
              <a:lnSpc>
                <a:spcPct val="90000"/>
              </a:lnSpc>
            </a:pPr>
            <a:r>
              <a:rPr lang="en-US" sz="1667" dirty="0"/>
              <a:t>AWS speakers, find licensed stock photography on </a:t>
            </a:r>
            <a:r>
              <a:rPr lang="en-US" sz="1667" dirty="0">
                <a:solidFill>
                  <a:schemeClr val="accent4"/>
                </a:solidFill>
                <a:hlinkClick r:id="rId8"/>
              </a:rPr>
              <a:t>Amazon Freeway</a:t>
            </a:r>
            <a:endParaRPr lang="en-US" sz="1667" dirty="0">
              <a:solidFill>
                <a:schemeClr val="accent4"/>
              </a:solidFill>
            </a:endParaRPr>
          </a:p>
        </p:txBody>
      </p:sp>
      <p:pic>
        <p:nvPicPr>
          <p:cNvPr id="94208" name="Picture 9420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6479680" y="5000166"/>
            <a:ext cx="1647894" cy="1118176"/>
          </a:xfrm>
          <a:prstGeom prst="rect">
            <a:avLst/>
          </a:prstGeom>
        </p:spPr>
      </p:pic>
      <p:sp>
        <p:nvSpPr>
          <p:cNvPr id="13" name="Content Placeholder 2"/>
          <p:cNvSpPr txBox="1">
            <a:spLocks noChangeArrowheads="1"/>
          </p:cNvSpPr>
          <p:nvPr/>
        </p:nvSpPr>
        <p:spPr bwMode="auto">
          <a:xfrm>
            <a:off x="8247148" y="1818630"/>
            <a:ext cx="3257021" cy="70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anchor="t" anchorCtr="0" compatLnSpc="1">
            <a:prstTxWarp prst="textNoShape">
              <a:avLst/>
            </a:prstTxWarp>
            <a:spAutoFit/>
          </a:bodyPr>
          <a:lstStyle>
            <a:lvl1pPr algn="l" defTabSz="1096963" rtl="0" eaLnBrk="1" fontAlgn="base" hangingPunct="1">
              <a:lnSpc>
                <a:spcPct val="90000"/>
              </a:lnSpc>
              <a:spcBef>
                <a:spcPct val="20000"/>
              </a:spcBef>
              <a:spcAft>
                <a:spcPct val="0"/>
              </a:spcAft>
              <a:buSzPct val="90000"/>
              <a:buFont typeface="Amazon Ember" panose="020B0603020204020204" pitchFamily="34" charset="0"/>
              <a:defRPr sz="32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9pPr>
          </a:lstStyle>
          <a:p>
            <a:pPr>
              <a:spcBef>
                <a:spcPts val="0"/>
              </a:spcBef>
              <a:spcAft>
                <a:spcPts val="0"/>
              </a:spcAft>
            </a:pPr>
            <a:r>
              <a:rPr lang="en-US" altLang="en-US" sz="1667" dirty="0">
                <a:solidFill>
                  <a:schemeClr val="tx1"/>
                </a:solidFill>
              </a:rPr>
              <a:t>Download AWS architecture icons from the </a:t>
            </a:r>
            <a:r>
              <a:rPr lang="en-US" altLang="en-US" sz="1667" dirty="0">
                <a:solidFill>
                  <a:schemeClr val="accent2"/>
                </a:solidFill>
                <a:hlinkClick r:id="rId10"/>
              </a:rPr>
              <a:t>AWS website</a:t>
            </a:r>
            <a:endParaRPr lang="en-US" altLang="en-US" sz="1667" dirty="0">
              <a:solidFill>
                <a:schemeClr val="accent2"/>
              </a:solidFill>
            </a:endParaRPr>
          </a:p>
        </p:txBody>
      </p:sp>
      <p:cxnSp>
        <p:nvCxnSpPr>
          <p:cNvPr id="12" name="Straight Connector 11">
            <a:extLst>
              <a:ext uri="{FF2B5EF4-FFF2-40B4-BE49-F238E27FC236}">
                <a16:creationId xmlns:a16="http://schemas.microsoft.com/office/drawing/2014/main" id="{F005F717-A494-4CFA-9004-CB3674BB0A33}"/>
              </a:ext>
            </a:extLst>
          </p:cNvPr>
          <p:cNvCxnSpPr/>
          <p:nvPr/>
        </p:nvCxnSpPr>
        <p:spPr>
          <a:xfrm>
            <a:off x="5980620" y="1463524"/>
            <a:ext cx="0" cy="5038403"/>
          </a:xfrm>
          <a:prstGeom prst="line">
            <a:avLst/>
          </a:prstGeom>
          <a:ln w="19050" cap="rnd">
            <a:gradFill>
              <a:gsLst>
                <a:gs pos="0">
                  <a:schemeClr val="accent3"/>
                </a:gs>
                <a:gs pos="52000">
                  <a:schemeClr val="accent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1424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Signs you might need an orchestration service</a:t>
            </a:r>
            <a:endParaRPr lang="en-US" dirty="0">
              <a:solidFill>
                <a:schemeClr val="tx1"/>
              </a:solidFill>
            </a:endParaRPr>
          </a:p>
        </p:txBody>
      </p:sp>
      <p:sp>
        <p:nvSpPr>
          <p:cNvPr id="42" name="Text Placeholder 2">
            <a:extLst>
              <a:ext uri="{FF2B5EF4-FFF2-40B4-BE49-F238E27FC236}">
                <a16:creationId xmlns:a16="http://schemas.microsoft.com/office/drawing/2014/main" id="{A6086571-859E-C845-AD92-C94257115A26}"/>
              </a:ext>
            </a:extLst>
          </p:cNvPr>
          <p:cNvSpPr txBox="1">
            <a:spLocks/>
          </p:cNvSpPr>
          <p:nvPr/>
        </p:nvSpPr>
        <p:spPr>
          <a:xfrm>
            <a:off x="838202" y="1617672"/>
            <a:ext cx="10732168" cy="71437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 you have an application that </a:t>
            </a:r>
            <a:r>
              <a:rPr lang="en-US" sz="2400" dirty="0">
                <a:solidFill>
                  <a:srgbClr val="FFC000"/>
                </a:solidFill>
              </a:rPr>
              <a:t>spans multiple AWS services</a:t>
            </a:r>
            <a:r>
              <a:rPr lang="en-US" sz="2400" dirty="0"/>
              <a:t>?</a:t>
            </a:r>
            <a:endParaRPr lang="en-US" dirty="0"/>
          </a:p>
        </p:txBody>
      </p:sp>
      <p:sp>
        <p:nvSpPr>
          <p:cNvPr id="53" name="Text Placeholder 2">
            <a:extLst>
              <a:ext uri="{FF2B5EF4-FFF2-40B4-BE49-F238E27FC236}">
                <a16:creationId xmlns:a16="http://schemas.microsoft.com/office/drawing/2014/main" id="{4444CDC1-5C16-1445-8686-8F1CCD28163B}"/>
              </a:ext>
            </a:extLst>
          </p:cNvPr>
          <p:cNvSpPr txBox="1">
            <a:spLocks/>
          </p:cNvSpPr>
          <p:nvPr/>
        </p:nvSpPr>
        <p:spPr>
          <a:xfrm>
            <a:off x="838202" y="2147307"/>
            <a:ext cx="9803733" cy="1026459"/>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Is the </a:t>
            </a:r>
            <a:r>
              <a:rPr lang="en-US" sz="2400" dirty="0">
                <a:solidFill>
                  <a:srgbClr val="FFC000"/>
                </a:solidFill>
              </a:rPr>
              <a:t>sequence of service interaction </a:t>
            </a:r>
            <a:r>
              <a:rPr lang="en-US" sz="2400" dirty="0"/>
              <a:t>important?</a:t>
            </a:r>
            <a:endParaRPr lang="en-US" dirty="0"/>
          </a:p>
        </p:txBody>
      </p:sp>
      <p:sp>
        <p:nvSpPr>
          <p:cNvPr id="55" name="Text Placeholder 2">
            <a:extLst>
              <a:ext uri="{FF2B5EF4-FFF2-40B4-BE49-F238E27FC236}">
                <a16:creationId xmlns:a16="http://schemas.microsoft.com/office/drawing/2014/main" id="{F878545F-9273-ED44-A609-A43F02F42F96}"/>
              </a:ext>
            </a:extLst>
          </p:cNvPr>
          <p:cNvSpPr txBox="1">
            <a:spLocks/>
          </p:cNvSpPr>
          <p:nvPr/>
        </p:nvSpPr>
        <p:spPr>
          <a:xfrm>
            <a:off x="838202" y="2685344"/>
            <a:ext cx="10589795" cy="713561"/>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Does your application </a:t>
            </a:r>
            <a:r>
              <a:rPr lang="en-US" sz="2400" dirty="0">
                <a:solidFill>
                  <a:srgbClr val="FFC000"/>
                </a:solidFill>
              </a:rPr>
              <a:t>manage state </a:t>
            </a:r>
            <a:r>
              <a:rPr lang="en-US" sz="2400" dirty="0"/>
              <a:t>between AWS service calls?</a:t>
            </a:r>
          </a:p>
        </p:txBody>
      </p:sp>
      <p:sp>
        <p:nvSpPr>
          <p:cNvPr id="57" name="Text Placeholder 2">
            <a:extLst>
              <a:ext uri="{FF2B5EF4-FFF2-40B4-BE49-F238E27FC236}">
                <a16:creationId xmlns:a16="http://schemas.microsoft.com/office/drawing/2014/main" id="{960CCD4B-9B9A-FF4E-8D6A-2790C0ED0507}"/>
              </a:ext>
            </a:extLst>
          </p:cNvPr>
          <p:cNvSpPr txBox="1">
            <a:spLocks/>
          </p:cNvSpPr>
          <p:nvPr/>
        </p:nvSpPr>
        <p:spPr>
          <a:xfrm>
            <a:off x="838202" y="3211210"/>
            <a:ext cx="10497553" cy="86326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 you have application workflow that requires </a:t>
            </a:r>
            <a:r>
              <a:rPr lang="en-US" sz="2400" dirty="0">
                <a:solidFill>
                  <a:srgbClr val="FFC000"/>
                </a:solidFill>
              </a:rPr>
              <a:t>human intervention</a:t>
            </a:r>
            <a:r>
              <a:rPr lang="en-US" sz="2400" dirty="0"/>
              <a:t>?</a:t>
            </a:r>
          </a:p>
          <a:p>
            <a:pPr marL="0" indent="0">
              <a:buNone/>
            </a:pPr>
            <a:endParaRPr lang="en-US" dirty="0"/>
          </a:p>
        </p:txBody>
      </p:sp>
      <p:sp>
        <p:nvSpPr>
          <p:cNvPr id="58" name="Text Placeholder 2">
            <a:extLst>
              <a:ext uri="{FF2B5EF4-FFF2-40B4-BE49-F238E27FC236}">
                <a16:creationId xmlns:a16="http://schemas.microsoft.com/office/drawing/2014/main" id="{999F6CDC-1C13-AB4D-A767-DD35677266A2}"/>
              </a:ext>
            </a:extLst>
          </p:cNvPr>
          <p:cNvSpPr txBox="1">
            <a:spLocks/>
          </p:cNvSpPr>
          <p:nvPr/>
        </p:nvSpPr>
        <p:spPr>
          <a:xfrm>
            <a:off x="838201" y="3800386"/>
            <a:ext cx="10497553" cy="111580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Does your application contain </a:t>
            </a:r>
            <a:r>
              <a:rPr lang="en-US" sz="2400" dirty="0">
                <a:solidFill>
                  <a:srgbClr val="FFC000"/>
                </a:solidFill>
              </a:rPr>
              <a:t>workflow patterns </a:t>
            </a:r>
            <a:r>
              <a:rPr lang="en-US" sz="2400" dirty="0"/>
              <a:t>like decision trees, branching logic, parallel processing, retries, and error handling?</a:t>
            </a:r>
          </a:p>
          <a:p>
            <a:endParaRPr lang="en-US" dirty="0"/>
          </a:p>
        </p:txBody>
      </p:sp>
      <p:sp>
        <p:nvSpPr>
          <p:cNvPr id="60" name="Text Placeholder 2">
            <a:extLst>
              <a:ext uri="{FF2B5EF4-FFF2-40B4-BE49-F238E27FC236}">
                <a16:creationId xmlns:a16="http://schemas.microsoft.com/office/drawing/2014/main" id="{F94B5905-F752-C249-8279-C0536DBB0CE4}"/>
              </a:ext>
            </a:extLst>
          </p:cNvPr>
          <p:cNvSpPr txBox="1">
            <a:spLocks/>
          </p:cNvSpPr>
          <p:nvPr/>
        </p:nvSpPr>
        <p:spPr>
          <a:xfrm>
            <a:off x="1072817" y="5164286"/>
            <a:ext cx="10497553" cy="1322238"/>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buNone/>
            </a:pPr>
            <a:r>
              <a:rPr lang="en-US" dirty="0">
                <a:solidFill>
                  <a:srgbClr val="FFC000"/>
                </a:solidFill>
              </a:rPr>
              <a:t>Yes? You might benefit from Step Functions!</a:t>
            </a:r>
          </a:p>
        </p:txBody>
      </p:sp>
    </p:spTree>
    <p:extLst>
      <p:ext uri="{BB962C8B-B14F-4D97-AF65-F5344CB8AC3E}">
        <p14:creationId xmlns:p14="http://schemas.microsoft.com/office/powerpoint/2010/main" val="216191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dissolv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dissolv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dissolve">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3" grpId="0"/>
      <p:bldP spid="55" grpId="0"/>
      <p:bldP spid="57" grpId="0"/>
      <p:bldP spid="58" grpId="0"/>
      <p:bldP spid="60"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1490133" y="4805835"/>
            <a:ext cx="9101667" cy="16933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Typography</a:t>
            </a:r>
          </a:p>
        </p:txBody>
      </p:sp>
      <p:sp>
        <p:nvSpPr>
          <p:cNvPr id="7" name="Rectangle 6"/>
          <p:cNvSpPr/>
          <p:nvPr/>
        </p:nvSpPr>
        <p:spPr>
          <a:xfrm>
            <a:off x="266701" y="1681961"/>
            <a:ext cx="5079396" cy="2224007"/>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family</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Only use the Amazon Ember font family (with the exception of code, which should use </a:t>
            </a:r>
            <a:br>
              <a:rPr lang="en-US" sz="1667" dirty="0">
                <a:ea typeface="Amazon Ember" panose="020B0603020204020204" pitchFamily="34" charset="0"/>
                <a:cs typeface="Amazon Ember" panose="020B0603020204020204" pitchFamily="34" charset="0"/>
              </a:rPr>
            </a:br>
            <a:r>
              <a:rPr lang="en-US" sz="1667" dirty="0">
                <a:latin typeface="Lucida Console" panose="020B0609040504020204" pitchFamily="49" charset="0"/>
                <a:ea typeface="Amazon Ember" panose="020B0603020204020204" pitchFamily="34" charset="0"/>
                <a:cs typeface="Amazon Ember" panose="020B0603020204020204" pitchFamily="34" charset="0"/>
              </a:rPr>
              <a:t>Lucida Console</a:t>
            </a:r>
            <a:r>
              <a:rPr lang="en-US" sz="1667" dirty="0">
                <a:ea typeface="Amazon Ember" panose="020B0603020204020204" pitchFamily="34" charset="0"/>
                <a:cs typeface="Amazon Ember" panose="020B0603020204020204" pitchFamily="34" charset="0"/>
              </a:rPr>
              <a:t>). </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t>
            </a:r>
            <a:r>
              <a:rPr lang="en-US" sz="1667" dirty="0">
                <a:latin typeface="Amazon Ember Heavy"/>
                <a:ea typeface="Amazon Ember" panose="020B0603020204020204" pitchFamily="34" charset="0"/>
                <a:cs typeface="Amazon Ember" panose="020B0603020204020204" pitchFamily="34" charset="0"/>
              </a:rPr>
              <a:t>Amazon Ember Heavy</a:t>
            </a:r>
            <a:r>
              <a:rPr lang="en-US" sz="1667" dirty="0">
                <a:ea typeface="Amazon Ember" panose="020B0603020204020204" pitchFamily="34" charset="0"/>
                <a:cs typeface="Amazon Ember" panose="020B0603020204020204" pitchFamily="34" charset="0"/>
              </a:rPr>
              <a:t> for titles, sentence case (sentence-style capitalization).</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Amazon Ember for slide text, sentence case.</a:t>
            </a:r>
          </a:p>
        </p:txBody>
      </p:sp>
      <p:sp>
        <p:nvSpPr>
          <p:cNvPr id="9" name="Rectangle 8"/>
          <p:cNvSpPr/>
          <p:nvPr/>
        </p:nvSpPr>
        <p:spPr>
          <a:xfrm>
            <a:off x="6096053" y="1681961"/>
            <a:ext cx="5426983" cy="1364604"/>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styling</a:t>
            </a:r>
          </a:p>
          <a:p>
            <a:pPr>
              <a:spcAft>
                <a:spcPts val="667"/>
              </a:spcAft>
            </a:pPr>
            <a:r>
              <a:rPr lang="en-US" sz="1667" dirty="0"/>
              <a:t>Do not underline text that is not </a:t>
            </a:r>
            <a:r>
              <a:rPr lang="en-US" sz="1667" dirty="0">
                <a:solidFill>
                  <a:schemeClr val="accent4"/>
                </a:solidFill>
                <a:hlinkClick r:id="rId3"/>
              </a:rPr>
              <a:t>a hyperlink</a:t>
            </a:r>
            <a:r>
              <a:rPr lang="en-US" sz="1667" dirty="0"/>
              <a:t>.</a:t>
            </a:r>
          </a:p>
          <a:p>
            <a:pPr>
              <a:spcAft>
                <a:spcPts val="667"/>
              </a:spcAft>
            </a:pPr>
            <a:r>
              <a:rPr lang="en-US" sz="1667" dirty="0"/>
              <a:t>Use font sizes that are at least 20 pt. for slide text and at least 12 pt. for diagrams.</a:t>
            </a:r>
          </a:p>
        </p:txBody>
      </p:sp>
      <p:sp>
        <p:nvSpPr>
          <p:cNvPr id="12" name="TextBox 11"/>
          <p:cNvSpPr txBox="1"/>
          <p:nvPr/>
        </p:nvSpPr>
        <p:spPr>
          <a:xfrm>
            <a:off x="7120467" y="5698950"/>
            <a:ext cx="2902136" cy="800219"/>
          </a:xfrm>
          <a:prstGeom prst="rect">
            <a:avLst/>
          </a:prstGeom>
          <a:noFill/>
        </p:spPr>
        <p:txBody>
          <a:bodyPr wrap="square" lIns="152400" tIns="121920" rIns="152400" bIns="121920" rtlCol="0">
            <a:spAutoFit/>
          </a:bodyPr>
          <a:lstStyle/>
          <a:p>
            <a:pPr>
              <a:lnSpc>
                <a:spcPct val="90000"/>
              </a:lnSpc>
              <a:spcAft>
                <a:spcPts val="1500"/>
              </a:spcAft>
            </a:pPr>
            <a:r>
              <a:rPr lang="en-US" sz="2000" dirty="0">
                <a:gradFill>
                  <a:gsLst>
                    <a:gs pos="2917">
                      <a:schemeClr val="tx1"/>
                    </a:gs>
                    <a:gs pos="30000">
                      <a:schemeClr val="tx1"/>
                    </a:gs>
                  </a:gsLst>
                  <a:lin ang="5400000" scaled="0"/>
                </a:gradFill>
              </a:rPr>
              <a:t>If not, </a:t>
            </a:r>
            <a:r>
              <a:rPr lang="en-US" sz="2000" dirty="0">
                <a:solidFill>
                  <a:schemeClr val="accent2"/>
                </a:solidFill>
                <a:hlinkClick r:id="rId4"/>
              </a:rPr>
              <a:t>download</a:t>
            </a:r>
            <a:r>
              <a:rPr lang="en-US" sz="2000" dirty="0">
                <a:gradFill>
                  <a:gsLst>
                    <a:gs pos="2917">
                      <a:schemeClr val="tx1"/>
                    </a:gs>
                    <a:gs pos="30000">
                      <a:schemeClr val="tx1"/>
                    </a:gs>
                  </a:gsLst>
                  <a:lin ang="5400000" scaled="0"/>
                </a:gradFill>
              </a:rPr>
              <a:t> and install the Ember font.</a:t>
            </a:r>
          </a:p>
        </p:txBody>
      </p:sp>
      <p:sp>
        <p:nvSpPr>
          <p:cNvPr id="15" name="TextBox 14"/>
          <p:cNvSpPr txBox="1"/>
          <p:nvPr/>
        </p:nvSpPr>
        <p:spPr>
          <a:xfrm>
            <a:off x="1673841" y="5421389"/>
            <a:ext cx="2654903" cy="892424"/>
          </a:xfrm>
          <a:prstGeom prst="rect">
            <a:avLst/>
          </a:prstGeom>
          <a:solidFill>
            <a:schemeClr val="tx1"/>
          </a:solidFill>
        </p:spPr>
        <p:txBody>
          <a:bodyPr wrap="square" lIns="152400" tIns="121920" rIns="152400" bIns="121920" rtlCol="0">
            <a:spAutoFit/>
          </a:bodyPr>
          <a:lstStyle/>
          <a:p>
            <a:pPr>
              <a:lnSpc>
                <a:spcPct val="90000"/>
              </a:lnSpc>
              <a:spcAft>
                <a:spcPts val="1500"/>
              </a:spcAft>
            </a:pPr>
            <a:r>
              <a:rPr lang="en-US" sz="2333" dirty="0">
                <a:solidFill>
                  <a:schemeClr val="bg1"/>
                </a:solidFill>
              </a:rPr>
              <a:t>Multiple Amazon EC2 instances</a:t>
            </a:r>
          </a:p>
        </p:txBody>
      </p:sp>
      <p:sp>
        <p:nvSpPr>
          <p:cNvPr id="19" name="TextBox 18"/>
          <p:cNvSpPr txBox="1"/>
          <p:nvPr/>
        </p:nvSpPr>
        <p:spPr>
          <a:xfrm>
            <a:off x="2494963" y="4805835"/>
            <a:ext cx="378148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gradFill>
                  <a:gsLst>
                    <a:gs pos="2917">
                      <a:schemeClr val="tx1"/>
                    </a:gs>
                    <a:gs pos="30000">
                      <a:schemeClr val="tx1"/>
                    </a:gs>
                  </a:gsLst>
                  <a:lin ang="5400000" scaled="0"/>
                </a:gradFill>
              </a:rPr>
              <a:t>Do these fonts match?</a:t>
            </a:r>
          </a:p>
        </p:txBody>
      </p:sp>
      <p:grpSp>
        <p:nvGrpSpPr>
          <p:cNvPr id="25" name="Group 24"/>
          <p:cNvGrpSpPr/>
          <p:nvPr/>
        </p:nvGrpSpPr>
        <p:grpSpPr>
          <a:xfrm>
            <a:off x="2052562" y="5044536"/>
            <a:ext cx="451305" cy="376853"/>
            <a:chOff x="1233714" y="6352212"/>
            <a:chExt cx="541566" cy="452223"/>
          </a:xfrm>
        </p:grpSpPr>
        <p:cxnSp>
          <p:nvCxnSpPr>
            <p:cNvPr id="21" name="Straight Arrow Connector 20"/>
            <p:cNvCxnSpPr/>
            <p:nvPr/>
          </p:nvCxnSpPr>
          <p:spPr>
            <a:xfrm>
              <a:off x="1233714" y="6352212"/>
              <a:ext cx="0" cy="452223"/>
            </a:xfrm>
            <a:prstGeom prst="straightConnector1">
              <a:avLst/>
            </a:prstGeom>
            <a:ln w="19050" cap="rnd">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33714" y="6352212"/>
              <a:ext cx="541566" cy="0"/>
            </a:xfrm>
            <a:prstGeom prst="line">
              <a:avLst/>
            </a:prstGeom>
            <a:ln w="19050" cap="rnd">
              <a:solidFill>
                <a:schemeClr val="accent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flipH="1">
            <a:off x="6253022" y="5044536"/>
            <a:ext cx="451305" cy="376853"/>
            <a:chOff x="1233714" y="6352212"/>
            <a:chExt cx="541566" cy="452223"/>
          </a:xfrm>
        </p:grpSpPr>
        <p:cxnSp>
          <p:nvCxnSpPr>
            <p:cNvPr id="27" name="Straight Arrow Connector 26"/>
            <p:cNvCxnSpPr/>
            <p:nvPr/>
          </p:nvCxnSpPr>
          <p:spPr>
            <a:xfrm>
              <a:off x="1233714" y="6352212"/>
              <a:ext cx="0" cy="452223"/>
            </a:xfrm>
            <a:prstGeom prst="straightConnector1">
              <a:avLst/>
            </a:prstGeom>
            <a:ln w="19050" cap="rnd">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33714" y="6352212"/>
              <a:ext cx="541566" cy="0"/>
            </a:xfrm>
            <a:prstGeom prst="line">
              <a:avLst/>
            </a:prstGeom>
            <a:ln w="19050" cap="rnd">
              <a:solidFill>
                <a:schemeClr val="accent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29" name="Picture 28"/>
          <p:cNvPicPr>
            <a:picLocks noChangeAspect="1"/>
          </p:cNvPicPr>
          <p:nvPr/>
        </p:nvPicPr>
        <p:blipFill>
          <a:blip r:embed="rId5"/>
          <a:stretch>
            <a:fillRect/>
          </a:stretch>
        </p:blipFill>
        <p:spPr>
          <a:xfrm>
            <a:off x="4392270" y="5410805"/>
            <a:ext cx="2728197" cy="950043"/>
          </a:xfrm>
          <a:prstGeom prst="rect">
            <a:avLst/>
          </a:prstGeom>
          <a:ln>
            <a:noFill/>
          </a:ln>
        </p:spPr>
      </p:pic>
    </p:spTree>
    <p:extLst>
      <p:ext uri="{BB962C8B-B14F-4D97-AF65-F5344CB8AC3E}">
        <p14:creationId xmlns:p14="http://schemas.microsoft.com/office/powerpoint/2010/main" val="11168726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resources</a:t>
            </a:r>
          </a:p>
        </p:txBody>
      </p:sp>
      <p:sp>
        <p:nvSpPr>
          <p:cNvPr id="17" name="Text Placeholder 16"/>
          <p:cNvSpPr>
            <a:spLocks noGrp="1"/>
          </p:cNvSpPr>
          <p:nvPr>
            <p:ph type="body" sz="quarter" idx="10"/>
          </p:nvPr>
        </p:nvSpPr>
        <p:spPr/>
        <p:txBody>
          <a:bodyPr/>
          <a:lstStyle/>
          <a:p>
            <a:r>
              <a:rPr lang="en-US" dirty="0"/>
              <a:t>THESE ARE GENERAL PRESENTATION INDUSTRY RESOURCES AND ARE NOT ENDORSED BY AWS OR AMAZON</a:t>
            </a:r>
          </a:p>
        </p:txBody>
      </p:sp>
      <p:sp>
        <p:nvSpPr>
          <p:cNvPr id="3" name="Rectangle 2"/>
          <p:cNvSpPr/>
          <p:nvPr/>
        </p:nvSpPr>
        <p:spPr>
          <a:xfrm>
            <a:off x="8620941" y="4655496"/>
            <a:ext cx="3050279" cy="830740"/>
          </a:xfrm>
          <a:prstGeom prst="rect">
            <a:avLst/>
          </a:prstGeom>
        </p:spPr>
        <p:txBody>
          <a:bodyPr wrap="square">
            <a:spAutoFit/>
          </a:bodyPr>
          <a:lstStyle/>
          <a:p>
            <a:pPr>
              <a:lnSpc>
                <a:spcPct val="90000"/>
              </a:lnSpc>
              <a:spcAft>
                <a:spcPts val="250"/>
              </a:spcAft>
            </a:pPr>
            <a:r>
              <a:rPr lang="en-US" sz="1333" dirty="0"/>
              <a:t>Are you an AWS speaker and want to do a deep dive into PowerPoint? Check out the </a:t>
            </a:r>
            <a:r>
              <a:rPr lang="en-US" sz="1333" dirty="0">
                <a:solidFill>
                  <a:schemeClr val="accent2"/>
                </a:solidFill>
                <a:hlinkClick r:id="rId2"/>
              </a:rPr>
              <a:t>Event Content Editor wiki</a:t>
            </a:r>
            <a:r>
              <a:rPr lang="en-US" sz="1333" dirty="0">
                <a:gradFill>
                  <a:gsLst>
                    <a:gs pos="2917">
                      <a:srgbClr val="FFFFFF"/>
                    </a:gs>
                    <a:gs pos="30000">
                      <a:srgbClr val="FFFFFF"/>
                    </a:gs>
                  </a:gsLst>
                  <a:lin ang="5400000" scaled="0"/>
                </a:gradFill>
              </a:rPr>
              <a:t> for more resources.</a:t>
            </a:r>
          </a:p>
        </p:txBody>
      </p:sp>
      <p:sp>
        <p:nvSpPr>
          <p:cNvPr id="4" name="Rectangular Callout 3"/>
          <p:cNvSpPr/>
          <p:nvPr/>
        </p:nvSpPr>
        <p:spPr bwMode="auto">
          <a:xfrm>
            <a:off x="8594280" y="4565322"/>
            <a:ext cx="3050279" cy="1080225"/>
          </a:xfrm>
          <a:prstGeom prst="wedgeRectCallout">
            <a:avLst>
              <a:gd name="adj1" fmla="val 39656"/>
              <a:gd name="adj2" fmla="val 7477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15" name="TextBox 14"/>
          <p:cNvSpPr txBox="1"/>
          <p:nvPr/>
        </p:nvSpPr>
        <p:spPr>
          <a:xfrm>
            <a:off x="266700" y="2045000"/>
            <a:ext cx="5581840" cy="3529941"/>
          </a:xfrm>
          <a:prstGeom prst="rect">
            <a:avLst/>
          </a:prstGeom>
          <a:noFill/>
        </p:spPr>
        <p:txBody>
          <a:bodyPr wrap="square" lIns="152400" tIns="121920" rIns="152400" bIns="121920" rtlCol="0" anchor="t">
            <a:spAutoFit/>
          </a:bodyPr>
          <a:lstStyle/>
          <a:p>
            <a:pPr>
              <a:lnSpc>
                <a:spcPct val="90000"/>
              </a:lnSpc>
              <a:spcAft>
                <a:spcPts val="1000"/>
              </a:spcAft>
            </a:pPr>
            <a:r>
              <a:rPr lang="en-US" sz="1667" dirty="0">
                <a:solidFill>
                  <a:schemeClr val="accent2"/>
                </a:solidFill>
                <a:hlinkClick r:id="rId3"/>
              </a:rPr>
              <a:t>Microsoft PowerPoint Help &amp; Learning site</a:t>
            </a:r>
            <a:br>
              <a:rPr lang="en-US" sz="1667" dirty="0">
                <a:gradFill>
                  <a:gsLst>
                    <a:gs pos="2917">
                      <a:schemeClr val="tx1"/>
                    </a:gs>
                    <a:gs pos="30000">
                      <a:schemeClr val="tx1"/>
                    </a:gs>
                  </a:gsLst>
                  <a:lin ang="5400000" scaled="0"/>
                </a:gradFill>
                <a:ea typeface="Amazon Ember"/>
                <a:cs typeface="Amazon Ember"/>
                <a:hlinkClick r:id="rId4" invalidUrl="http:///"/>
              </a:rPr>
            </a:br>
            <a:r>
              <a:rPr lang="en-US" sz="1667" dirty="0">
                <a:gradFill>
                  <a:gsLst>
                    <a:gs pos="2917">
                      <a:schemeClr val="tx1"/>
                    </a:gs>
                    <a:gs pos="30000">
                      <a:schemeClr val="tx1"/>
                    </a:gs>
                  </a:gsLst>
                  <a:lin ang="5400000" scaled="0"/>
                </a:gradFill>
              </a:rPr>
              <a:t>Essential basics on using PowerPoint from Microsoft</a:t>
            </a:r>
            <a:endParaRPr lang="en-US" sz="1667" dirty="0">
              <a:gradFill>
                <a:gsLst>
                  <a:gs pos="2917">
                    <a:schemeClr val="tx1"/>
                  </a:gs>
                  <a:gs pos="30000">
                    <a:schemeClr val="tx1"/>
                  </a:gs>
                </a:gsLst>
                <a:lin ang="5400000" scaled="0"/>
              </a:gradFill>
              <a:hlinkClick r:id="rId5"/>
            </a:endParaRPr>
          </a:p>
          <a:p>
            <a:pPr>
              <a:lnSpc>
                <a:spcPct val="90000"/>
              </a:lnSpc>
              <a:spcAft>
                <a:spcPts val="1000"/>
              </a:spcAft>
            </a:pPr>
            <a:r>
              <a:rPr lang="en-US" sz="1667" dirty="0">
                <a:solidFill>
                  <a:schemeClr val="accent2"/>
                </a:solidFill>
                <a:hlinkClick r:id="rId6"/>
              </a:rPr>
              <a:t>Nuts &amp; Bolts PowerPoint Speed Training</a:t>
            </a:r>
            <a:br>
              <a:rPr lang="en-US" sz="1667" dirty="0">
                <a:gradFill>
                  <a:gsLst>
                    <a:gs pos="2917">
                      <a:schemeClr val="tx1"/>
                    </a:gs>
                    <a:gs pos="30000">
                      <a:schemeClr val="tx1"/>
                    </a:gs>
                  </a:gsLst>
                  <a:lin ang="5400000" scaled="0"/>
                </a:gradFill>
                <a:ea typeface="Amazon Ember"/>
                <a:cs typeface="Amazon Ember"/>
                <a:hlinkClick r:id="rId7" invalidUrl="http:///"/>
              </a:rPr>
            </a:br>
            <a:r>
              <a:rPr lang="en-US" sz="1667" dirty="0">
                <a:gradFill>
                  <a:gsLst>
                    <a:gs pos="2917">
                      <a:schemeClr val="tx1"/>
                    </a:gs>
                    <a:gs pos="30000">
                      <a:schemeClr val="tx1"/>
                    </a:gs>
                  </a:gsLst>
                  <a:lin ang="5400000" scaled="0"/>
                </a:gradFill>
              </a:rPr>
              <a:t>Hacks, shortcuts, and “hidden” features</a:t>
            </a:r>
            <a:endParaRPr lang="en-US" sz="1667" dirty="0">
              <a:gradFill>
                <a:gsLst>
                  <a:gs pos="2917">
                    <a:schemeClr val="tx1"/>
                  </a:gs>
                  <a:gs pos="30000">
                    <a:schemeClr val="tx1"/>
                  </a:gs>
                </a:gsLst>
                <a:lin ang="5400000" scaled="0"/>
              </a:gradFill>
              <a:ea typeface="Amazon Ember"/>
              <a:cs typeface="Amazon Ember"/>
            </a:endParaRPr>
          </a:p>
          <a:p>
            <a:pPr>
              <a:lnSpc>
                <a:spcPct val="90000"/>
              </a:lnSpc>
              <a:spcAft>
                <a:spcPts val="1000"/>
              </a:spcAft>
            </a:pPr>
            <a:r>
              <a:rPr lang="en-US" sz="1667" dirty="0">
                <a:solidFill>
                  <a:schemeClr val="accent2"/>
                </a:solidFill>
                <a:hlinkClick r:id="rId8"/>
              </a:rPr>
              <a:t>BrightCarbon events</a:t>
            </a:r>
            <a:br>
              <a:rPr lang="en-US" sz="1667" dirty="0">
                <a:gradFill>
                  <a:gsLst>
                    <a:gs pos="2917">
                      <a:schemeClr val="tx1"/>
                    </a:gs>
                    <a:gs pos="30000">
                      <a:schemeClr val="tx1"/>
                    </a:gs>
                  </a:gsLst>
                  <a:lin ang="5400000" scaled="0"/>
                </a:gradFill>
                <a:ea typeface="Amazon Ember"/>
                <a:cs typeface="Amazon Ember"/>
                <a:hlinkClick r:id="rId9" invalidUrl="http:///"/>
              </a:rPr>
            </a:br>
            <a:r>
              <a:rPr lang="en-US" sz="1667" dirty="0">
                <a:gradFill>
                  <a:gsLst>
                    <a:gs pos="2917">
                      <a:schemeClr val="tx1"/>
                    </a:gs>
                    <a:gs pos="30000">
                      <a:schemeClr val="tx1"/>
                    </a:gs>
                  </a:gsLst>
                  <a:lin ang="5400000" scaled="0"/>
                </a:gradFill>
              </a:rPr>
              <a:t>Free webinars on PowerPoint design, presenter skills, and more</a:t>
            </a:r>
          </a:p>
          <a:p>
            <a:pPr>
              <a:lnSpc>
                <a:spcPct val="90000"/>
              </a:lnSpc>
              <a:spcAft>
                <a:spcPts val="1000"/>
              </a:spcAft>
            </a:pPr>
            <a:r>
              <a:rPr lang="en-US" sz="1667" dirty="0">
                <a:solidFill>
                  <a:schemeClr val="accent2"/>
                </a:solidFill>
                <a:hlinkClick r:id="rId10"/>
              </a:rPr>
              <a:t>The Presentation Guru</a:t>
            </a:r>
            <a:br>
              <a:rPr lang="en-US" sz="1667" dirty="0">
                <a:gradFill>
                  <a:gsLst>
                    <a:gs pos="2917">
                      <a:schemeClr val="tx1"/>
                    </a:gs>
                    <a:gs pos="30000">
                      <a:schemeClr val="tx1"/>
                    </a:gs>
                  </a:gsLst>
                  <a:lin ang="5400000" scaled="0"/>
                </a:gradFill>
                <a:ea typeface="Amazon Ember"/>
                <a:cs typeface="Amazon Ember"/>
                <a:hlinkClick r:id="rId11" invalidUrl="http:///"/>
              </a:rPr>
            </a:br>
            <a:r>
              <a:rPr lang="en-US" sz="1667" dirty="0">
                <a:gradFill>
                  <a:gsLst>
                    <a:gs pos="2917">
                      <a:schemeClr val="tx1"/>
                    </a:gs>
                    <a:gs pos="30000">
                      <a:schemeClr val="tx1"/>
                    </a:gs>
                  </a:gsLst>
                  <a:lin ang="5400000" scaled="0"/>
                </a:gradFill>
              </a:rPr>
              <a:t>A blog site that focuses on presenter skills</a:t>
            </a:r>
          </a:p>
          <a:p>
            <a:pPr>
              <a:lnSpc>
                <a:spcPct val="90000"/>
              </a:lnSpc>
              <a:spcAft>
                <a:spcPts val="1000"/>
              </a:spcAft>
            </a:pPr>
            <a:r>
              <a:rPr lang="en-US" sz="1667" dirty="0">
                <a:solidFill>
                  <a:schemeClr val="accent2"/>
                </a:solidFill>
                <a:hlinkClick r:id="rId12"/>
              </a:rPr>
              <a:t>The World of Presentations (podcast)</a:t>
            </a:r>
            <a:br>
              <a:rPr lang="en-US" sz="1667" dirty="0">
                <a:gradFill>
                  <a:gsLst>
                    <a:gs pos="2917">
                      <a:schemeClr val="tx1"/>
                    </a:gs>
                    <a:gs pos="30000">
                      <a:schemeClr val="tx1"/>
                    </a:gs>
                  </a:gsLst>
                  <a:lin ang="5400000" scaled="0"/>
                </a:gradFill>
                <a:ea typeface="Amazon Ember"/>
                <a:cs typeface="Amazon Ember"/>
                <a:hlinkClick r:id="rId13" invalidUrl="http:///"/>
              </a:rPr>
            </a:br>
            <a:r>
              <a:rPr lang="en-US" sz="1667" dirty="0">
                <a:gradFill>
                  <a:gsLst>
                    <a:gs pos="2917">
                      <a:schemeClr val="tx1"/>
                    </a:gs>
                    <a:gs pos="30000">
                      <a:schemeClr val="tx1"/>
                    </a:gs>
                  </a:gsLst>
                  <a:lin ang="5400000" scaled="0"/>
                </a:gradFill>
              </a:rPr>
              <a:t>Conversations with industry experts about PowerPoint design, mechanics, and presenting</a:t>
            </a:r>
          </a:p>
        </p:txBody>
      </p:sp>
      <p:sp>
        <p:nvSpPr>
          <p:cNvPr id="18" name="TextBox 17"/>
          <p:cNvSpPr txBox="1"/>
          <p:nvPr/>
        </p:nvSpPr>
        <p:spPr>
          <a:xfrm>
            <a:off x="6466417" y="2044999"/>
            <a:ext cx="5037667" cy="1298048"/>
          </a:xfrm>
          <a:prstGeom prst="rect">
            <a:avLst/>
          </a:prstGeom>
          <a:noFill/>
        </p:spPr>
        <p:txBody>
          <a:bodyPr wrap="square" lIns="152400" tIns="121920" rIns="152400" bIns="121920" rtlCol="0">
            <a:spAutoFit/>
          </a:bodyPr>
          <a:lstStyle/>
          <a:p>
            <a:pPr>
              <a:lnSpc>
                <a:spcPct val="90000"/>
              </a:lnSpc>
              <a:spcAft>
                <a:spcPts val="1000"/>
              </a:spcAft>
            </a:pPr>
            <a:r>
              <a:rPr lang="en-US" sz="1667" dirty="0">
                <a:solidFill>
                  <a:schemeClr val="accent2"/>
                </a:solidFill>
                <a:hlinkClick r:id="rId14"/>
              </a:rPr>
              <a:t>The AIGA</a:t>
            </a:r>
            <a:br>
              <a:rPr lang="en-US" sz="1667" dirty="0">
                <a:gradFill>
                  <a:gsLst>
                    <a:gs pos="2917">
                      <a:schemeClr val="tx1"/>
                    </a:gs>
                    <a:gs pos="30000">
                      <a:schemeClr val="tx1"/>
                    </a:gs>
                  </a:gsLst>
                  <a:lin ang="5400000" scaled="0"/>
                </a:gradFill>
              </a:rPr>
            </a:br>
            <a:r>
              <a:rPr lang="en-US" sz="1667" dirty="0">
                <a:gradFill>
                  <a:gsLst>
                    <a:gs pos="2917">
                      <a:schemeClr val="tx1"/>
                    </a:gs>
                    <a:gs pos="30000">
                      <a:schemeClr val="tx1"/>
                    </a:gs>
                  </a:gsLst>
                  <a:lin ang="5400000" scaled="0"/>
                </a:gradFill>
              </a:rPr>
              <a:t>The professional association for design</a:t>
            </a:r>
          </a:p>
          <a:p>
            <a:pPr>
              <a:lnSpc>
                <a:spcPct val="90000"/>
              </a:lnSpc>
              <a:spcAft>
                <a:spcPts val="1000"/>
              </a:spcAft>
            </a:pPr>
            <a:r>
              <a:rPr lang="en-US" sz="1667" dirty="0">
                <a:solidFill>
                  <a:schemeClr val="accent2"/>
                </a:solidFill>
                <a:hlinkClick r:id="rId15"/>
              </a:rPr>
              <a:t>Visme</a:t>
            </a:r>
            <a:br>
              <a:rPr lang="en-US" sz="1667" dirty="0">
                <a:gradFill>
                  <a:gsLst>
                    <a:gs pos="2917">
                      <a:schemeClr val="tx1"/>
                    </a:gs>
                    <a:gs pos="30000">
                      <a:schemeClr val="tx1"/>
                    </a:gs>
                  </a:gsLst>
                  <a:lin ang="5400000" scaled="0"/>
                </a:gradFill>
              </a:rPr>
            </a:br>
            <a:r>
              <a:rPr lang="en-US" sz="1667" dirty="0">
                <a:gradFill>
                  <a:gsLst>
                    <a:gs pos="2917">
                      <a:schemeClr val="tx1"/>
                    </a:gs>
                    <a:gs pos="30000">
                      <a:schemeClr val="tx1"/>
                    </a:gs>
                  </a:gsLst>
                  <a:lin ang="5400000" scaled="0"/>
                </a:gradFill>
              </a:rPr>
              <a:t>Blog posts on design, templates, and presenting</a:t>
            </a:r>
          </a:p>
        </p:txBody>
      </p:sp>
    </p:spTree>
    <p:extLst>
      <p:ext uri="{BB962C8B-B14F-4D97-AF65-F5344CB8AC3E}">
        <p14:creationId xmlns:p14="http://schemas.microsoft.com/office/powerpoint/2010/main" val="70812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yp="http://schemas.microsoft.com/office/drawing/2018/hyperlinkcolor" xmlns:p15="http://schemas.microsoft.com/office/powerpoint/2012/main"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Common orchestration patterns</a:t>
            </a:r>
          </a:p>
        </p:txBody>
      </p:sp>
      <p:sp>
        <p:nvSpPr>
          <p:cNvPr id="7" name="Title 1"/>
          <p:cNvSpPr txBox="1">
            <a:spLocks/>
          </p:cNvSpPr>
          <p:nvPr/>
        </p:nvSpPr>
        <p:spPr>
          <a:xfrm>
            <a:off x="6000748" y="4006112"/>
            <a:ext cx="3283407" cy="81613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try/catch/finally”</a:t>
            </a:r>
          </a:p>
        </p:txBody>
      </p:sp>
      <p:grpSp>
        <p:nvGrpSpPr>
          <p:cNvPr id="9" name="Group 8"/>
          <p:cNvGrpSpPr/>
          <p:nvPr/>
        </p:nvGrpSpPr>
        <p:grpSpPr>
          <a:xfrm>
            <a:off x="6996859" y="4919483"/>
            <a:ext cx="1351631" cy="1120878"/>
            <a:chOff x="8854254" y="1893405"/>
            <a:chExt cx="1351630" cy="1120877"/>
          </a:xfrm>
        </p:grpSpPr>
        <p:sp>
          <p:nvSpPr>
            <p:cNvPr id="10" name="Left-Right Arrow Callout 9"/>
            <p:cNvSpPr/>
            <p:nvPr/>
          </p:nvSpPr>
          <p:spPr>
            <a:xfrm>
              <a:off x="8854254" y="2274082"/>
              <a:ext cx="1351630" cy="74020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sp>
          <p:nvSpPr>
            <p:cNvPr id="11" name="Down Arrow 10"/>
            <p:cNvSpPr/>
            <p:nvPr/>
          </p:nvSpPr>
          <p:spPr>
            <a:xfrm>
              <a:off x="9365408" y="1893405"/>
              <a:ext cx="329198" cy="380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grpSp>
      <p:sp>
        <p:nvSpPr>
          <p:cNvPr id="18" name="Title 2"/>
          <p:cNvSpPr txBox="1">
            <a:spLocks/>
          </p:cNvSpPr>
          <p:nvPr/>
        </p:nvSpPr>
        <p:spPr>
          <a:xfrm>
            <a:off x="2702480" y="3604665"/>
            <a:ext cx="3212343" cy="75695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select tasks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based on data”</a:t>
            </a:r>
          </a:p>
        </p:txBody>
      </p:sp>
      <p:sp>
        <p:nvSpPr>
          <p:cNvPr id="6" name="Title 1"/>
          <p:cNvSpPr txBox="1">
            <a:spLocks/>
          </p:cNvSpPr>
          <p:nvPr/>
        </p:nvSpPr>
        <p:spPr>
          <a:xfrm>
            <a:off x="4633088" y="1391563"/>
            <a:ext cx="2313647" cy="78646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to retry failed tasks”</a:t>
            </a:r>
          </a:p>
        </p:txBody>
      </p:sp>
      <p:grpSp>
        <p:nvGrpSpPr>
          <p:cNvPr id="56" name="Group 55"/>
          <p:cNvGrpSpPr/>
          <p:nvPr/>
        </p:nvGrpSpPr>
        <p:grpSpPr>
          <a:xfrm>
            <a:off x="5047572" y="2306002"/>
            <a:ext cx="1521056" cy="740201"/>
            <a:chOff x="1186096" y="1646487"/>
            <a:chExt cx="1218223" cy="596406"/>
          </a:xfrm>
        </p:grpSpPr>
        <p:sp>
          <p:nvSpPr>
            <p:cNvPr id="8" name="U-Turn Arrow 7"/>
            <p:cNvSpPr/>
            <p:nvPr/>
          </p:nvSpPr>
          <p:spPr>
            <a:xfrm rot="5400000">
              <a:off x="1890653" y="1684093"/>
              <a:ext cx="506138" cy="52119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Regular"/>
              </a:endParaRPr>
            </a:p>
          </p:txBody>
        </p:sp>
        <p:sp>
          <p:nvSpPr>
            <p:cNvPr id="26" name="Rectangle 25"/>
            <p:cNvSpPr/>
            <p:nvPr/>
          </p:nvSpPr>
          <p:spPr>
            <a:xfrm>
              <a:off x="1186096" y="164648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grpSp>
      <p:grpSp>
        <p:nvGrpSpPr>
          <p:cNvPr id="36" name="Group 35"/>
          <p:cNvGrpSpPr/>
          <p:nvPr/>
        </p:nvGrpSpPr>
        <p:grpSpPr>
          <a:xfrm>
            <a:off x="2642650" y="4487615"/>
            <a:ext cx="2816715" cy="1840896"/>
            <a:chOff x="1577952" y="2909701"/>
            <a:chExt cx="2112536" cy="1380672"/>
          </a:xfrm>
        </p:grpSpPr>
        <p:sp>
          <p:nvSpPr>
            <p:cNvPr id="23" name="Rectangle 22"/>
            <p:cNvSpPr/>
            <p:nvPr/>
          </p:nvSpPr>
          <p:spPr>
            <a:xfrm>
              <a:off x="1577952"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24" name="Rectangle 23"/>
            <p:cNvSpPr/>
            <p:nvPr/>
          </p:nvSpPr>
          <p:spPr>
            <a:xfrm>
              <a:off x="3121655"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25" name="Rectangle 24"/>
            <p:cNvSpPr/>
            <p:nvPr/>
          </p:nvSpPr>
          <p:spPr>
            <a:xfrm>
              <a:off x="2347120" y="2909701"/>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29" name="Diamond 28"/>
            <p:cNvSpPr/>
            <p:nvPr/>
          </p:nvSpPr>
          <p:spPr>
            <a:xfrm>
              <a:off x="2347120" y="3707816"/>
              <a:ext cx="553156" cy="568708"/>
            </a:xfrm>
            <a:prstGeom prst="diamond">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840" dirty="0">
                  <a:latin typeface="Amazon Ember Regular"/>
                </a:rPr>
                <a:t>?</a:t>
              </a:r>
            </a:p>
          </p:txBody>
        </p:sp>
        <p:cxnSp>
          <p:nvCxnSpPr>
            <p:cNvPr id="30" name="Straight Arrow Connector 29"/>
            <p:cNvCxnSpPr>
              <a:stCxn id="29" idx="3"/>
              <a:endCxn id="24" idx="1"/>
            </p:cNvCxnSpPr>
            <p:nvPr/>
          </p:nvCxnSpPr>
          <p:spPr>
            <a:xfrm>
              <a:off x="2900276" y="3992170"/>
              <a:ext cx="22137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29" idx="0"/>
            </p:cNvCxnSpPr>
            <p:nvPr/>
          </p:nvCxnSpPr>
          <p:spPr>
            <a:xfrm flipH="1">
              <a:off x="2623698" y="3506107"/>
              <a:ext cx="7839" cy="2017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9" idx="1"/>
              <a:endCxn id="23" idx="3"/>
            </p:cNvCxnSpPr>
            <p:nvPr/>
          </p:nvCxnSpPr>
          <p:spPr>
            <a:xfrm flipH="1">
              <a:off x="2146785" y="3992170"/>
              <a:ext cx="20033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itle 2"/>
          <p:cNvSpPr txBox="1">
            <a:spLocks/>
          </p:cNvSpPr>
          <p:nvPr/>
        </p:nvSpPr>
        <p:spPr>
          <a:xfrm>
            <a:off x="890947" y="1391563"/>
            <a:ext cx="2405891" cy="69329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to sequence tasks”</a:t>
            </a:r>
          </a:p>
        </p:txBody>
      </p:sp>
      <p:sp>
        <p:nvSpPr>
          <p:cNvPr id="27" name="Rectangle 26"/>
          <p:cNvSpPr/>
          <p:nvPr/>
        </p:nvSpPr>
        <p:spPr>
          <a:xfrm>
            <a:off x="2587685" y="2296351"/>
            <a:ext cx="689942" cy="759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28" name="Rectangle 27"/>
          <p:cNvSpPr/>
          <p:nvPr/>
        </p:nvSpPr>
        <p:spPr>
          <a:xfrm>
            <a:off x="940373" y="2296326"/>
            <a:ext cx="744453" cy="75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cxnSp>
        <p:nvCxnSpPr>
          <p:cNvPr id="41" name="Straight Arrow Connector 40"/>
          <p:cNvCxnSpPr>
            <a:stCxn id="28" idx="3"/>
          </p:cNvCxnSpPr>
          <p:nvPr/>
        </p:nvCxnSpPr>
        <p:spPr>
          <a:xfrm flipV="1">
            <a:off x="1684826" y="2676104"/>
            <a:ext cx="921469" cy="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p:cNvSpPr txBox="1">
            <a:spLocks/>
          </p:cNvSpPr>
          <p:nvPr/>
        </p:nvSpPr>
        <p:spPr>
          <a:xfrm>
            <a:off x="7919660" y="1430040"/>
            <a:ext cx="4142831" cy="72692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run tasks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in parallel”</a:t>
            </a:r>
          </a:p>
        </p:txBody>
      </p:sp>
      <p:grpSp>
        <p:nvGrpSpPr>
          <p:cNvPr id="38" name="Group 37"/>
          <p:cNvGrpSpPr/>
          <p:nvPr/>
        </p:nvGrpSpPr>
        <p:grpSpPr>
          <a:xfrm>
            <a:off x="7451377" y="2167146"/>
            <a:ext cx="4142831" cy="1396689"/>
            <a:chOff x="5179580" y="3247428"/>
            <a:chExt cx="3107123" cy="1047517"/>
          </a:xfrm>
        </p:grpSpPr>
        <p:sp>
          <p:nvSpPr>
            <p:cNvPr id="20" name="Rectangle 19"/>
            <p:cNvSpPr/>
            <p:nvPr/>
          </p:nvSpPr>
          <p:spPr>
            <a:xfrm>
              <a:off x="7728363" y="3486352"/>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21" name="Rectangle 20"/>
            <p:cNvSpPr/>
            <p:nvPr/>
          </p:nvSpPr>
          <p:spPr>
            <a:xfrm>
              <a:off x="6529633" y="3579175"/>
              <a:ext cx="517456" cy="56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22" name="Rectangle 21"/>
            <p:cNvSpPr/>
            <p:nvPr/>
          </p:nvSpPr>
          <p:spPr>
            <a:xfrm>
              <a:off x="5402771" y="3579136"/>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49" name="Rounded Rectangle 48"/>
            <p:cNvSpPr/>
            <p:nvPr/>
          </p:nvSpPr>
          <p:spPr>
            <a:xfrm>
              <a:off x="5179580" y="3247428"/>
              <a:ext cx="2156859" cy="1047517"/>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latin typeface="Amazon Ember Regular"/>
                <a:cs typeface="Arial"/>
              </a:endParaRPr>
            </a:p>
          </p:txBody>
        </p:sp>
        <p:cxnSp>
          <p:nvCxnSpPr>
            <p:cNvPr id="50" name="Straight Arrow Connector 49"/>
            <p:cNvCxnSpPr>
              <a:stCxn id="49" idx="3"/>
              <a:endCxn id="20" idx="1"/>
            </p:cNvCxnSpPr>
            <p:nvPr/>
          </p:nvCxnSpPr>
          <p:spPr>
            <a:xfrm flipV="1">
              <a:off x="7336439" y="3771186"/>
              <a:ext cx="391924"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4" name="Left Brace 53"/>
            <p:cNvSpPr/>
            <p:nvPr/>
          </p:nvSpPr>
          <p:spPr>
            <a:xfrm rot="5400000">
              <a:off x="6111671" y="2872584"/>
              <a:ext cx="266041" cy="1087610"/>
            </a:xfrm>
            <a:prstGeom prst="leftBrace">
              <a:avLst>
                <a:gd name="adj1" fmla="val 8333"/>
                <a:gd name="adj2" fmla="val 50868"/>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dirty="0">
                <a:latin typeface="Amazon Ember Regular"/>
              </a:endParaRPr>
            </a:p>
          </p:txBody>
        </p:sp>
      </p:grpSp>
    </p:spTree>
    <p:extLst>
      <p:ext uri="{BB962C8B-B14F-4D97-AF65-F5344CB8AC3E}">
        <p14:creationId xmlns:p14="http://schemas.microsoft.com/office/powerpoint/2010/main" val="152132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dissolv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dissolve">
                                      <p:cBhvr>
                                        <p:cTn id="21" dur="500"/>
                                        <p:tgtEl>
                                          <p:spTgt spid="5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dissolve">
                                      <p:cBhvr>
                                        <p:cTn id="29" dur="500"/>
                                        <p:tgtEl>
                                          <p:spTgt spid="3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dissolve">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6" grpId="0"/>
      <p:bldP spid="13" grpId="0"/>
      <p:bldP spid="27" grpId="0" animBg="1"/>
      <p:bldP spid="28"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6EB454-B022-4C37-A003-B57B4F42A120}"/>
              </a:ext>
            </a:extLst>
          </p:cNvPr>
          <p:cNvSpPr>
            <a:spLocks noGrp="1"/>
          </p:cNvSpPr>
          <p:nvPr>
            <p:ph type="body" sz="quarter" idx="10"/>
          </p:nvPr>
        </p:nvSpPr>
        <p:spPr>
          <a:xfrm>
            <a:off x="1228418" y="1281363"/>
            <a:ext cx="10164679" cy="4762500"/>
          </a:xfrm>
        </p:spPr>
        <p:txBody>
          <a:bodyPr/>
          <a:lstStyle/>
          <a:p>
            <a:endParaRPr lang="en-US" dirty="0"/>
          </a:p>
          <a:p>
            <a:pPr marL="457200" indent="-457200">
              <a:buFont typeface="Arial" panose="020B0604020202020204" pitchFamily="34" charset="0"/>
              <a:buChar char="•"/>
            </a:pPr>
            <a:r>
              <a:rPr lang="en-US" dirty="0"/>
              <a:t>Low-code visual workflow service </a:t>
            </a:r>
          </a:p>
          <a:p>
            <a:pPr marL="457200" indent="-457200">
              <a:buFont typeface="Arial" panose="020B0604020202020204" pitchFamily="34" charset="0"/>
              <a:buChar char="•"/>
            </a:pPr>
            <a:r>
              <a:rPr lang="en-US" dirty="0"/>
              <a:t>Provides orchestration for other AWS services</a:t>
            </a:r>
          </a:p>
          <a:p>
            <a:pPr marL="457200" indent="-457200">
              <a:buFont typeface="Arial" panose="020B0604020202020204" pitchFamily="34" charset="0"/>
              <a:buChar char="•"/>
            </a:pPr>
            <a:r>
              <a:rPr lang="en-US" dirty="0"/>
              <a:t>Supports common workflow patterns </a:t>
            </a:r>
          </a:p>
          <a:p>
            <a:pPr marL="457200" indent="-457200">
              <a:buFont typeface="Arial" panose="020B0604020202020204" pitchFamily="34" charset="0"/>
              <a:buChar char="•"/>
            </a:pPr>
            <a:r>
              <a:rPr lang="en-US" dirty="0"/>
              <a:t>Simplifies implementation of common tasks so developers can focus on higher-value business logic</a:t>
            </a:r>
          </a:p>
        </p:txBody>
      </p:sp>
      <p:sp>
        <p:nvSpPr>
          <p:cNvPr id="2" name="Title 1">
            <a:extLst>
              <a:ext uri="{FF2B5EF4-FFF2-40B4-BE49-F238E27FC236}">
                <a16:creationId xmlns:a16="http://schemas.microsoft.com/office/drawing/2014/main" id="{1FB33A59-4FD3-4229-A9DF-83486BBAF63B}"/>
              </a:ext>
            </a:extLst>
          </p:cNvPr>
          <p:cNvSpPr>
            <a:spLocks noGrp="1"/>
          </p:cNvSpPr>
          <p:nvPr>
            <p:ph type="title"/>
          </p:nvPr>
        </p:nvSpPr>
        <p:spPr/>
        <p:txBody>
          <a:bodyPr/>
          <a:lstStyle/>
          <a:p>
            <a:r>
              <a:rPr lang="en-US" dirty="0"/>
              <a:t>         Introducing AWS Step Functions</a:t>
            </a:r>
          </a:p>
        </p:txBody>
      </p:sp>
      <p:pic>
        <p:nvPicPr>
          <p:cNvPr id="4" name="Graphic 3">
            <a:extLst>
              <a:ext uri="{FF2B5EF4-FFF2-40B4-BE49-F238E27FC236}">
                <a16:creationId xmlns:a16="http://schemas.microsoft.com/office/drawing/2014/main" id="{C846E5AA-BE3E-1448-8AC9-BFEFE5EECB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18" y="310963"/>
            <a:ext cx="762000" cy="762000"/>
          </a:xfrm>
          <a:prstGeom prst="rect">
            <a:avLst/>
          </a:prstGeom>
        </p:spPr>
      </p:pic>
    </p:spTree>
    <p:extLst>
      <p:ext uri="{BB962C8B-B14F-4D97-AF65-F5344CB8AC3E}">
        <p14:creationId xmlns:p14="http://schemas.microsoft.com/office/powerpoint/2010/main" val="36379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a:t>Step Function Workflows</a:t>
            </a:r>
          </a:p>
        </p:txBody>
      </p:sp>
      <p:sp>
        <p:nvSpPr>
          <p:cNvPr id="6" name="TextBox 5">
            <a:extLst>
              <a:ext uri="{FF2B5EF4-FFF2-40B4-BE49-F238E27FC236}">
                <a16:creationId xmlns:a16="http://schemas.microsoft.com/office/drawing/2014/main" id="{EA27A6E0-09FD-E847-97E3-7790D20709B1}"/>
              </a:ext>
            </a:extLst>
          </p:cNvPr>
          <p:cNvSpPr txBox="1"/>
          <p:nvPr/>
        </p:nvSpPr>
        <p:spPr>
          <a:xfrm>
            <a:off x="511755" y="1704198"/>
            <a:ext cx="9149674" cy="1592744"/>
          </a:xfrm>
          <a:prstGeom prst="rect">
            <a:avLst/>
          </a:prstGeom>
          <a:noFill/>
        </p:spPr>
        <p:txBody>
          <a:bodyPr wrap="square" rtlCol="0">
            <a:spAutoFit/>
          </a:bodyPr>
          <a:lstStyle/>
          <a:p>
            <a:pPr marL="380985" indent="-380985" defTabSz="914362">
              <a:spcAft>
                <a:spcPts val="667"/>
              </a:spcAft>
              <a:buFont typeface="Arial" panose="020B0604020202020204" pitchFamily="34" charset="0"/>
              <a:buChar char="•"/>
            </a:pPr>
            <a:r>
              <a:rPr lang="en-US" sz="2000" dirty="0">
                <a:solidFill>
                  <a:srgbClr val="FFFFFF"/>
                </a:solidFill>
              </a:rPr>
              <a:t>Are written using </a:t>
            </a:r>
            <a:r>
              <a:rPr lang="en-US" sz="2000" dirty="0">
                <a:solidFill>
                  <a:srgbClr val="FFC000"/>
                </a:solidFill>
              </a:rPr>
              <a:t>Amazon States Language </a:t>
            </a:r>
            <a:r>
              <a:rPr lang="en-US" sz="2000" dirty="0">
                <a:solidFill>
                  <a:srgbClr val="FFFFFF"/>
                </a:solidFill>
              </a:rPr>
              <a:t>(ASL)</a:t>
            </a:r>
          </a:p>
          <a:p>
            <a:pPr marL="380985" indent="-380985" defTabSz="914362">
              <a:spcAft>
                <a:spcPts val="667"/>
              </a:spcAft>
              <a:buFont typeface="Arial" panose="020B0604020202020204" pitchFamily="34" charset="0"/>
              <a:buChar char="•"/>
            </a:pPr>
            <a:r>
              <a:rPr lang="en-US" sz="2000" dirty="0">
                <a:solidFill>
                  <a:srgbClr val="FFFFFF"/>
                </a:solidFill>
              </a:rPr>
              <a:t>Are defined as </a:t>
            </a:r>
            <a:r>
              <a:rPr lang="en-US" sz="2000" dirty="0">
                <a:solidFill>
                  <a:srgbClr val="FCB64C"/>
                </a:solidFill>
              </a:rPr>
              <a:t>state machines</a:t>
            </a:r>
          </a:p>
          <a:p>
            <a:pPr marL="380985" indent="-380985" defTabSz="914362">
              <a:spcAft>
                <a:spcPts val="667"/>
              </a:spcAft>
              <a:buFont typeface="Arial" panose="020B0604020202020204" pitchFamily="34" charset="0"/>
              <a:buChar char="•"/>
            </a:pPr>
            <a:r>
              <a:rPr lang="en-US" sz="2000" dirty="0">
                <a:solidFill>
                  <a:srgbClr val="FFFFFF"/>
                </a:solidFill>
              </a:rPr>
              <a:t>Are composed of </a:t>
            </a:r>
            <a:r>
              <a:rPr lang="en-US" sz="2000" dirty="0">
                <a:solidFill>
                  <a:srgbClr val="FFC000"/>
                </a:solidFill>
              </a:rPr>
              <a:t>steps</a:t>
            </a:r>
            <a:r>
              <a:rPr lang="en-US" sz="2000" dirty="0">
                <a:solidFill>
                  <a:srgbClr val="FFFFFF"/>
                </a:solidFill>
              </a:rPr>
              <a:t> called </a:t>
            </a:r>
            <a:r>
              <a:rPr lang="en-US" sz="2000" dirty="0">
                <a:solidFill>
                  <a:srgbClr val="FCB64C"/>
                </a:solidFill>
              </a:rPr>
              <a:t>states</a:t>
            </a:r>
          </a:p>
          <a:p>
            <a:pPr marL="380985" indent="-380985" defTabSz="914362">
              <a:spcAft>
                <a:spcPts val="667"/>
              </a:spcAft>
              <a:buFont typeface="Arial" panose="020B0604020202020204" pitchFamily="34" charset="0"/>
              <a:buChar char="•"/>
            </a:pPr>
            <a:r>
              <a:rPr lang="en-US" sz="2000" dirty="0">
                <a:solidFill>
                  <a:srgbClr val="FFFFFF"/>
                </a:solidFill>
              </a:rPr>
              <a:t>Can be used to </a:t>
            </a:r>
            <a:r>
              <a:rPr lang="en-US" sz="2000" dirty="0">
                <a:solidFill>
                  <a:srgbClr val="FCB64C"/>
                </a:solidFill>
              </a:rPr>
              <a:t>orchestrate</a:t>
            </a:r>
            <a:r>
              <a:rPr lang="en-US" sz="2000" dirty="0">
                <a:solidFill>
                  <a:srgbClr val="FFFFFF"/>
                </a:solidFill>
              </a:rPr>
              <a:t> multiple AWS services</a:t>
            </a:r>
          </a:p>
        </p:txBody>
      </p:sp>
      <p:pic>
        <p:nvPicPr>
          <p:cNvPr id="5" name="Picture 4">
            <a:extLst>
              <a:ext uri="{FF2B5EF4-FFF2-40B4-BE49-F238E27FC236}">
                <a16:creationId xmlns:a16="http://schemas.microsoft.com/office/drawing/2014/main" id="{0B823896-D16F-8644-A726-76ED38B2E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078" y="203525"/>
            <a:ext cx="4911660" cy="5626359"/>
          </a:xfrm>
          <a:prstGeom prst="rect">
            <a:avLst/>
          </a:prstGeom>
        </p:spPr>
      </p:pic>
    </p:spTree>
    <p:extLst>
      <p:ext uri="{BB962C8B-B14F-4D97-AF65-F5344CB8AC3E}">
        <p14:creationId xmlns:p14="http://schemas.microsoft.com/office/powerpoint/2010/main" val="17071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a:t>Step Function States</a:t>
            </a:r>
          </a:p>
        </p:txBody>
      </p:sp>
      <p:sp>
        <p:nvSpPr>
          <p:cNvPr id="6" name="TextBox 5">
            <a:extLst>
              <a:ext uri="{FF2B5EF4-FFF2-40B4-BE49-F238E27FC236}">
                <a16:creationId xmlns:a16="http://schemas.microsoft.com/office/drawing/2014/main" id="{EA27A6E0-09FD-E847-97E3-7790D20709B1}"/>
              </a:ext>
            </a:extLst>
          </p:cNvPr>
          <p:cNvSpPr txBox="1"/>
          <p:nvPr/>
        </p:nvSpPr>
        <p:spPr>
          <a:xfrm>
            <a:off x="592370" y="1326186"/>
            <a:ext cx="8363095" cy="400110"/>
          </a:xfrm>
          <a:prstGeom prst="rect">
            <a:avLst/>
          </a:prstGeom>
          <a:noFill/>
        </p:spPr>
        <p:txBody>
          <a:bodyPr wrap="square" rtlCol="0">
            <a:spAutoFit/>
          </a:bodyPr>
          <a:lstStyle/>
          <a:p>
            <a:r>
              <a:rPr lang="en-US" sz="2000" dirty="0"/>
              <a:t>States can perform a variety of actions in your state machine:</a:t>
            </a:r>
          </a:p>
        </p:txBody>
      </p:sp>
      <p:pic>
        <p:nvPicPr>
          <p:cNvPr id="4" name="Picture 3">
            <a:extLst>
              <a:ext uri="{FF2B5EF4-FFF2-40B4-BE49-F238E27FC236}">
                <a16:creationId xmlns:a16="http://schemas.microsoft.com/office/drawing/2014/main" id="{D1587CEE-6325-014F-87FF-B81CE0B0B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197" y="1526241"/>
            <a:ext cx="2243103" cy="3848960"/>
          </a:xfrm>
          <a:prstGeom prst="rect">
            <a:avLst/>
          </a:prstGeom>
        </p:spPr>
      </p:pic>
      <p:graphicFrame>
        <p:nvGraphicFramePr>
          <p:cNvPr id="5" name="Table 6">
            <a:extLst>
              <a:ext uri="{FF2B5EF4-FFF2-40B4-BE49-F238E27FC236}">
                <a16:creationId xmlns:a16="http://schemas.microsoft.com/office/drawing/2014/main" id="{AFDAA056-3A69-184F-9C88-B43529708E0A}"/>
              </a:ext>
            </a:extLst>
          </p:cNvPr>
          <p:cNvGraphicFramePr>
            <a:graphicFrameLocks noGrp="1"/>
          </p:cNvGraphicFramePr>
          <p:nvPr>
            <p:extLst>
              <p:ext uri="{D42A27DB-BD31-4B8C-83A1-F6EECF244321}">
                <p14:modId xmlns:p14="http://schemas.microsoft.com/office/powerpoint/2010/main" val="644147007"/>
              </p:ext>
            </p:extLst>
          </p:nvPr>
        </p:nvGraphicFramePr>
        <p:xfrm>
          <a:off x="677211" y="2005317"/>
          <a:ext cx="8457362" cy="3248532"/>
        </p:xfrm>
        <a:graphic>
          <a:graphicData uri="http://schemas.openxmlformats.org/drawingml/2006/table">
            <a:tbl>
              <a:tblPr firstRow="1" bandRow="1">
                <a:tableStyleId>{69012ECD-51FC-41F1-AA8D-1B2483CD663E}</a:tableStyleId>
              </a:tblPr>
              <a:tblGrid>
                <a:gridCol w="1992766">
                  <a:extLst>
                    <a:ext uri="{9D8B030D-6E8A-4147-A177-3AD203B41FA5}">
                      <a16:colId xmlns:a16="http://schemas.microsoft.com/office/drawing/2014/main" val="2553677534"/>
                    </a:ext>
                  </a:extLst>
                </a:gridCol>
                <a:gridCol w="6464596">
                  <a:extLst>
                    <a:ext uri="{9D8B030D-6E8A-4147-A177-3AD203B41FA5}">
                      <a16:colId xmlns:a16="http://schemas.microsoft.com/office/drawing/2014/main" val="2281787414"/>
                    </a:ext>
                  </a:extLst>
                </a:gridCol>
              </a:tblGrid>
              <a:tr h="401191">
                <a:tc>
                  <a:txBody>
                    <a:bodyPr/>
                    <a:lstStyle/>
                    <a:p>
                      <a:pPr algn="l"/>
                      <a:r>
                        <a:rPr lang="en-US" dirty="0"/>
                        <a:t>State</a:t>
                      </a:r>
                    </a:p>
                  </a:txBody>
                  <a:tcPr/>
                </a:tc>
                <a:tc>
                  <a:txBody>
                    <a:bodyPr/>
                    <a:lstStyle/>
                    <a:p>
                      <a:r>
                        <a:rPr lang="en-US" dirty="0"/>
                        <a:t>Action</a:t>
                      </a:r>
                    </a:p>
                  </a:txBody>
                  <a:tcPr/>
                </a:tc>
                <a:extLst>
                  <a:ext uri="{0D108BD9-81ED-4DB2-BD59-A6C34878D82A}">
                    <a16:rowId xmlns:a16="http://schemas.microsoft.com/office/drawing/2014/main" val="3990562406"/>
                  </a:ext>
                </a:extLst>
              </a:tr>
              <a:tr h="406763">
                <a:tc>
                  <a:txBody>
                    <a:bodyPr/>
                    <a:lstStyle/>
                    <a:p>
                      <a:pPr algn="l"/>
                      <a:r>
                        <a:rPr lang="en-US" sz="1800" dirty="0">
                          <a:solidFill>
                            <a:srgbClr val="FFC000"/>
                          </a:solidFill>
                        </a:rPr>
                        <a:t>Choice</a:t>
                      </a:r>
                      <a:endParaRPr lang="en-US" dirty="0"/>
                    </a:p>
                  </a:txBody>
                  <a:tcPr/>
                </a:tc>
                <a:tc>
                  <a:txBody>
                    <a:bodyPr/>
                    <a:lstStyle/>
                    <a:p>
                      <a:r>
                        <a:rPr lang="en-US" sz="1800" dirty="0"/>
                        <a:t>make a choice between branches of execution </a:t>
                      </a:r>
                      <a:endParaRPr lang="en-US" dirty="0"/>
                    </a:p>
                  </a:txBody>
                  <a:tcPr/>
                </a:tc>
                <a:extLst>
                  <a:ext uri="{0D108BD9-81ED-4DB2-BD59-A6C34878D82A}">
                    <a16:rowId xmlns:a16="http://schemas.microsoft.com/office/drawing/2014/main" val="2563723585"/>
                  </a:ext>
                </a:extLst>
              </a:tr>
              <a:tr h="406763">
                <a:tc>
                  <a:txBody>
                    <a:bodyPr/>
                    <a:lstStyle/>
                    <a:p>
                      <a:pPr algn="l"/>
                      <a:r>
                        <a:rPr lang="en-US" sz="1800" dirty="0">
                          <a:solidFill>
                            <a:srgbClr val="FFC000"/>
                          </a:solidFill>
                        </a:rPr>
                        <a:t>Parallel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begin parallel branches of execution </a:t>
                      </a:r>
                    </a:p>
                  </a:txBody>
                  <a:tcPr/>
                </a:tc>
                <a:extLst>
                  <a:ext uri="{0D108BD9-81ED-4DB2-BD59-A6C34878D82A}">
                    <a16:rowId xmlns:a16="http://schemas.microsoft.com/office/drawing/2014/main" val="1389352638"/>
                  </a:ext>
                </a:extLst>
              </a:tr>
              <a:tr h="406763">
                <a:tc>
                  <a:txBody>
                    <a:bodyPr/>
                    <a:lstStyle/>
                    <a:p>
                      <a:pPr algn="l"/>
                      <a:r>
                        <a:rPr lang="en-US" sz="1800" dirty="0">
                          <a:solidFill>
                            <a:srgbClr val="FFC000"/>
                          </a:solidFill>
                        </a:rPr>
                        <a:t>Map</a:t>
                      </a:r>
                      <a:endParaRPr lang="en-US" dirty="0"/>
                    </a:p>
                  </a:txBody>
                  <a:tcPr/>
                </a:tc>
                <a:tc>
                  <a:txBody>
                    <a:bodyPr/>
                    <a:lstStyle/>
                    <a:p>
                      <a:r>
                        <a:rPr lang="en-US" sz="1800" dirty="0"/>
                        <a:t>dynamically iterate steps </a:t>
                      </a:r>
                      <a:endParaRPr lang="en-US" dirty="0"/>
                    </a:p>
                  </a:txBody>
                  <a:tcPr/>
                </a:tc>
                <a:extLst>
                  <a:ext uri="{0D108BD9-81ED-4DB2-BD59-A6C34878D82A}">
                    <a16:rowId xmlns:a16="http://schemas.microsoft.com/office/drawing/2014/main" val="4183008637"/>
                  </a:ext>
                </a:extLst>
              </a:tr>
              <a:tr h="406763">
                <a:tc>
                  <a:txBody>
                    <a:bodyPr/>
                    <a:lstStyle/>
                    <a:p>
                      <a:pPr algn="l"/>
                      <a:r>
                        <a:rPr lang="en-US" sz="1800" dirty="0">
                          <a:solidFill>
                            <a:srgbClr val="FFC000"/>
                          </a:solidFill>
                        </a:rPr>
                        <a:t>Pass</a:t>
                      </a:r>
                      <a:endParaRPr lang="en-US" dirty="0"/>
                    </a:p>
                  </a:txBody>
                  <a:tcPr/>
                </a:tc>
                <a:tc>
                  <a:txBody>
                    <a:bodyPr/>
                    <a:lstStyle/>
                    <a:p>
                      <a:r>
                        <a:rPr lang="en-US" sz="1800" dirty="0"/>
                        <a:t>simply pass its input to its output or inject some fixed data </a:t>
                      </a:r>
                      <a:endParaRPr lang="en-US" dirty="0"/>
                    </a:p>
                  </a:txBody>
                  <a:tcPr/>
                </a:tc>
                <a:extLst>
                  <a:ext uri="{0D108BD9-81ED-4DB2-BD59-A6C34878D82A}">
                    <a16:rowId xmlns:a16="http://schemas.microsoft.com/office/drawing/2014/main" val="61085930"/>
                  </a:ext>
                </a:extLst>
              </a:tr>
              <a:tr h="406763">
                <a:tc>
                  <a:txBody>
                    <a:bodyPr/>
                    <a:lstStyle/>
                    <a:p>
                      <a:pPr algn="l"/>
                      <a:r>
                        <a:rPr lang="en-US" sz="1800" dirty="0">
                          <a:solidFill>
                            <a:srgbClr val="FFC000"/>
                          </a:solidFill>
                        </a:rPr>
                        <a:t>Wait</a:t>
                      </a:r>
                      <a:endParaRPr lang="en-US" dirty="0"/>
                    </a:p>
                  </a:txBody>
                  <a:tcPr/>
                </a:tc>
                <a:tc>
                  <a:txBody>
                    <a:bodyPr/>
                    <a:lstStyle/>
                    <a:p>
                      <a:r>
                        <a:rPr lang="en-US" sz="1800" dirty="0"/>
                        <a:t>provide a delay </a:t>
                      </a:r>
                      <a:endParaRPr lang="en-US" dirty="0"/>
                    </a:p>
                  </a:txBody>
                  <a:tcPr/>
                </a:tc>
                <a:extLst>
                  <a:ext uri="{0D108BD9-81ED-4DB2-BD59-A6C34878D82A}">
                    <a16:rowId xmlns:a16="http://schemas.microsoft.com/office/drawing/2014/main" val="1185092701"/>
                  </a:ext>
                </a:extLst>
              </a:tr>
              <a:tr h="406763">
                <a:tc>
                  <a:txBody>
                    <a:bodyPr/>
                    <a:lstStyle/>
                    <a:p>
                      <a:pPr algn="l"/>
                      <a:r>
                        <a:rPr lang="en-US" sz="1800" dirty="0">
                          <a:solidFill>
                            <a:srgbClr val="FFC000"/>
                          </a:solidFill>
                        </a:rPr>
                        <a:t>Succeed</a:t>
                      </a:r>
                      <a:r>
                        <a:rPr lang="en-US" sz="1800" dirty="0"/>
                        <a:t> or </a:t>
                      </a:r>
                      <a:r>
                        <a:rPr lang="en-US" sz="1800" dirty="0">
                          <a:solidFill>
                            <a:srgbClr val="FFC000"/>
                          </a:solidFill>
                        </a:rPr>
                        <a:t>Fail</a:t>
                      </a:r>
                      <a:endParaRPr lang="en-US" dirty="0"/>
                    </a:p>
                  </a:txBody>
                  <a:tcPr/>
                </a:tc>
                <a:tc>
                  <a:txBody>
                    <a:bodyPr/>
                    <a:lstStyle/>
                    <a:p>
                      <a:r>
                        <a:rPr lang="en-US" sz="1800" dirty="0"/>
                        <a:t>stop an execution with a failure or success</a:t>
                      </a:r>
                      <a:endParaRPr lang="en-US" dirty="0"/>
                    </a:p>
                  </a:txBody>
                  <a:tcPr/>
                </a:tc>
                <a:extLst>
                  <a:ext uri="{0D108BD9-81ED-4DB2-BD59-A6C34878D82A}">
                    <a16:rowId xmlns:a16="http://schemas.microsoft.com/office/drawing/2014/main" val="1428736359"/>
                  </a:ext>
                </a:extLst>
              </a:tr>
              <a:tr h="406763">
                <a:tc>
                  <a:txBody>
                    <a:bodyPr/>
                    <a:lstStyle/>
                    <a:p>
                      <a:pPr algn="l"/>
                      <a:r>
                        <a:rPr lang="en-US" sz="1800" dirty="0">
                          <a:solidFill>
                            <a:srgbClr val="FFC000"/>
                          </a:solidFill>
                        </a:rPr>
                        <a:t>Task</a:t>
                      </a:r>
                      <a:endParaRPr lang="en-US" dirty="0"/>
                    </a:p>
                  </a:txBody>
                  <a:tcPr/>
                </a:tc>
                <a:tc>
                  <a:txBody>
                    <a:bodyPr/>
                    <a:lstStyle/>
                    <a:p>
                      <a:r>
                        <a:rPr lang="en-US" sz="1800" dirty="0"/>
                        <a:t>do some work</a:t>
                      </a:r>
                      <a:endParaRPr lang="en-US" dirty="0"/>
                    </a:p>
                  </a:txBody>
                  <a:tcPr/>
                </a:tc>
                <a:extLst>
                  <a:ext uri="{0D108BD9-81ED-4DB2-BD59-A6C34878D82A}">
                    <a16:rowId xmlns:a16="http://schemas.microsoft.com/office/drawing/2014/main" val="849698182"/>
                  </a:ext>
                </a:extLst>
              </a:tr>
            </a:tbl>
          </a:graphicData>
        </a:graphic>
      </p:graphicFrame>
    </p:spTree>
    <p:extLst>
      <p:ext uri="{BB962C8B-B14F-4D97-AF65-F5344CB8AC3E}">
        <p14:creationId xmlns:p14="http://schemas.microsoft.com/office/powerpoint/2010/main" val="82423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a:t>Input and Output Processing</a:t>
            </a:r>
          </a:p>
        </p:txBody>
      </p:sp>
      <p:sp>
        <p:nvSpPr>
          <p:cNvPr id="6" name="TextBox 5">
            <a:extLst>
              <a:ext uri="{FF2B5EF4-FFF2-40B4-BE49-F238E27FC236}">
                <a16:creationId xmlns:a16="http://schemas.microsoft.com/office/drawing/2014/main" id="{EA27A6E0-09FD-E847-97E3-7790D20709B1}"/>
              </a:ext>
            </a:extLst>
          </p:cNvPr>
          <p:cNvSpPr txBox="1"/>
          <p:nvPr/>
        </p:nvSpPr>
        <p:spPr>
          <a:xfrm>
            <a:off x="750040" y="1427786"/>
            <a:ext cx="373409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 Step Functions execution receives a JSON text as input and </a:t>
            </a:r>
            <a:r>
              <a:rPr lang="en-US" dirty="0">
                <a:solidFill>
                  <a:srgbClr val="FFC000"/>
                </a:solidFill>
              </a:rPr>
              <a:t>passes that input to the first state </a:t>
            </a:r>
            <a:r>
              <a:rPr lang="en-US" dirty="0"/>
              <a:t>in the workflow.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Individual states </a:t>
            </a:r>
            <a:r>
              <a:rPr lang="en-US" dirty="0">
                <a:solidFill>
                  <a:srgbClr val="FFC000"/>
                </a:solidFill>
              </a:rPr>
              <a:t>receive JSON as input</a:t>
            </a:r>
            <a:r>
              <a:rPr lang="en-US" dirty="0"/>
              <a:t> and usually </a:t>
            </a:r>
            <a:r>
              <a:rPr lang="en-US" dirty="0">
                <a:solidFill>
                  <a:srgbClr val="FFC000"/>
                </a:solidFill>
              </a:rPr>
              <a:t>pass JSON as output</a:t>
            </a:r>
            <a:r>
              <a:rPr lang="en-US" dirty="0"/>
              <a:t> to the next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ASL provides tools to filter, manipulate and transform input and output between states.</a:t>
            </a:r>
          </a:p>
        </p:txBody>
      </p:sp>
      <p:pic>
        <p:nvPicPr>
          <p:cNvPr id="7" name="Picture 6">
            <a:extLst>
              <a:ext uri="{FF2B5EF4-FFF2-40B4-BE49-F238E27FC236}">
                <a16:creationId xmlns:a16="http://schemas.microsoft.com/office/drawing/2014/main" id="{A810C588-C5D5-5544-976D-E33F7CA40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917" y="1337733"/>
            <a:ext cx="6668043" cy="4436533"/>
          </a:xfrm>
          <a:prstGeom prst="rect">
            <a:avLst/>
          </a:prstGeom>
        </p:spPr>
      </p:pic>
    </p:spTree>
    <p:extLst>
      <p:ext uri="{BB962C8B-B14F-4D97-AF65-F5344CB8AC3E}">
        <p14:creationId xmlns:p14="http://schemas.microsoft.com/office/powerpoint/2010/main" val="311119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a:t>AWS SDK Service Integrations</a:t>
            </a:r>
          </a:p>
        </p:txBody>
      </p:sp>
      <p:sp>
        <p:nvSpPr>
          <p:cNvPr id="6" name="TextBox 5">
            <a:extLst>
              <a:ext uri="{FF2B5EF4-FFF2-40B4-BE49-F238E27FC236}">
                <a16:creationId xmlns:a16="http://schemas.microsoft.com/office/drawing/2014/main" id="{EA27A6E0-09FD-E847-97E3-7790D20709B1}"/>
              </a:ext>
            </a:extLst>
          </p:cNvPr>
          <p:cNvSpPr txBox="1"/>
          <p:nvPr/>
        </p:nvSpPr>
        <p:spPr>
          <a:xfrm>
            <a:off x="530099" y="1436789"/>
            <a:ext cx="9765368" cy="1446550"/>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400" dirty="0"/>
              <a:t>Step Functions integrates with </a:t>
            </a:r>
            <a:r>
              <a:rPr lang="en-US" sz="2400" dirty="0">
                <a:solidFill>
                  <a:srgbClr val="FFC000"/>
                </a:solidFill>
              </a:rPr>
              <a:t>200+ supported AWS Services</a:t>
            </a:r>
          </a:p>
          <a:p>
            <a:pPr marL="342900" indent="-342900">
              <a:buFont typeface="Arial" panose="020B0604020202020204" pitchFamily="34" charset="0"/>
              <a:buChar char="•"/>
            </a:pPr>
            <a:r>
              <a:rPr lang="en-US" sz="2400" dirty="0"/>
              <a:t>Step Functions supports </a:t>
            </a:r>
            <a:r>
              <a:rPr lang="en-US" sz="2400" dirty="0">
                <a:solidFill>
                  <a:srgbClr val="FFC000"/>
                </a:solidFill>
              </a:rPr>
              <a:t>9,000+ API Actions</a:t>
            </a:r>
          </a:p>
          <a:p>
            <a:endParaRPr lang="en-US" sz="2000" dirty="0"/>
          </a:p>
        </p:txBody>
      </p:sp>
      <p:pic>
        <p:nvPicPr>
          <p:cNvPr id="7" name="Picture 6">
            <a:extLst>
              <a:ext uri="{FF2B5EF4-FFF2-40B4-BE49-F238E27FC236}">
                <a16:creationId xmlns:a16="http://schemas.microsoft.com/office/drawing/2014/main" id="{FE065251-667E-304A-9047-5DE02B19C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900" y="3997265"/>
            <a:ext cx="9283700" cy="431800"/>
          </a:xfrm>
          <a:prstGeom prst="rect">
            <a:avLst/>
          </a:prstGeom>
        </p:spPr>
      </p:pic>
      <p:sp>
        <p:nvSpPr>
          <p:cNvPr id="8" name="TextBox 7">
            <a:extLst>
              <a:ext uri="{FF2B5EF4-FFF2-40B4-BE49-F238E27FC236}">
                <a16:creationId xmlns:a16="http://schemas.microsoft.com/office/drawing/2014/main" id="{F3CE14AE-9224-7A4A-8FD9-3C824FEF0468}"/>
              </a:ext>
            </a:extLst>
          </p:cNvPr>
          <p:cNvSpPr txBox="1"/>
          <p:nvPr/>
        </p:nvSpPr>
        <p:spPr>
          <a:xfrm>
            <a:off x="1384408" y="3517164"/>
            <a:ext cx="7816340" cy="400110"/>
          </a:xfrm>
          <a:prstGeom prst="rect">
            <a:avLst/>
          </a:prstGeom>
          <a:noFill/>
        </p:spPr>
        <p:txBody>
          <a:bodyPr wrap="square" rtlCol="0">
            <a:spAutoFit/>
          </a:bodyPr>
          <a:lstStyle/>
          <a:p>
            <a:r>
              <a:rPr lang="en-US" sz="2000" dirty="0"/>
              <a:t>Integration syntax:</a:t>
            </a:r>
          </a:p>
        </p:txBody>
      </p:sp>
      <p:pic>
        <p:nvPicPr>
          <p:cNvPr id="12" name="Picture 11">
            <a:extLst>
              <a:ext uri="{FF2B5EF4-FFF2-40B4-BE49-F238E27FC236}">
                <a16:creationId xmlns:a16="http://schemas.microsoft.com/office/drawing/2014/main" id="{35F38CD4-2F6B-BF4B-887E-8E9E6C09D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900" y="5154338"/>
            <a:ext cx="5638800" cy="317500"/>
          </a:xfrm>
          <a:prstGeom prst="rect">
            <a:avLst/>
          </a:prstGeom>
        </p:spPr>
      </p:pic>
      <p:sp>
        <p:nvSpPr>
          <p:cNvPr id="13" name="TextBox 12">
            <a:extLst>
              <a:ext uri="{FF2B5EF4-FFF2-40B4-BE49-F238E27FC236}">
                <a16:creationId xmlns:a16="http://schemas.microsoft.com/office/drawing/2014/main" id="{D159C02E-A75E-A04E-BF6E-A9516C6650C0}"/>
              </a:ext>
            </a:extLst>
          </p:cNvPr>
          <p:cNvSpPr txBox="1"/>
          <p:nvPr/>
        </p:nvSpPr>
        <p:spPr>
          <a:xfrm>
            <a:off x="1384408" y="4754228"/>
            <a:ext cx="7816340" cy="400110"/>
          </a:xfrm>
          <a:prstGeom prst="rect">
            <a:avLst/>
          </a:prstGeom>
          <a:noFill/>
        </p:spPr>
        <p:txBody>
          <a:bodyPr wrap="square" rtlCol="0">
            <a:spAutoFit/>
          </a:bodyPr>
          <a:lstStyle/>
          <a:p>
            <a:r>
              <a:rPr lang="en-US" sz="2000" dirty="0"/>
              <a:t>Example integration:</a:t>
            </a:r>
          </a:p>
        </p:txBody>
      </p:sp>
      <p:pic>
        <p:nvPicPr>
          <p:cNvPr id="15" name="Picture 14">
            <a:extLst>
              <a:ext uri="{FF2B5EF4-FFF2-40B4-BE49-F238E27FC236}">
                <a16:creationId xmlns:a16="http://schemas.microsoft.com/office/drawing/2014/main" id="{F7636C73-4571-A449-8389-DA68C78F5F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270" y="291484"/>
            <a:ext cx="2046030" cy="2569251"/>
          </a:xfrm>
          <a:prstGeom prst="rect">
            <a:avLst/>
          </a:prstGeom>
        </p:spPr>
      </p:pic>
    </p:spTree>
    <p:extLst>
      <p:ext uri="{BB962C8B-B14F-4D97-AF65-F5344CB8AC3E}">
        <p14:creationId xmlns:p14="http://schemas.microsoft.com/office/powerpoint/2010/main" val="386678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a:themeElements>
    <a:clrScheme name="reInvent2021e">
      <a:dk1>
        <a:srgbClr val="000000"/>
      </a:dk1>
      <a:lt1>
        <a:sysClr val="window" lastClr="FFFFFF"/>
      </a:lt1>
      <a:dk2>
        <a:srgbClr val="030050"/>
      </a:dk2>
      <a:lt2>
        <a:srgbClr val="E7E6E6"/>
      </a:lt2>
      <a:accent1>
        <a:srgbClr val="FF7846"/>
      </a:accent1>
      <a:accent2>
        <a:srgbClr val="CD66FF"/>
      </a:accent2>
      <a:accent3>
        <a:srgbClr val="4D64FF"/>
      </a:accent3>
      <a:accent4>
        <a:srgbClr val="55D16A"/>
      </a:accent4>
      <a:accent5>
        <a:srgbClr val="FF5334"/>
      </a:accent5>
      <a:accent6>
        <a:srgbClr val="560080"/>
      </a:accent6>
      <a:hlink>
        <a:srgbClr val="5DADFD"/>
      </a:hlink>
      <a:folHlink>
        <a:srgbClr val="5DADFD"/>
      </a:folHlink>
    </a:clrScheme>
    <a:fontScheme name="reInvent 2020">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miter lim="800000"/>
          <a:headEnd w="lg" len="lg"/>
          <a:tailEnd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reInvent2021_Template_20210517.potx" id="{A90AE8C3-A708-45BA-8013-12D60AEFE83E}" vid="{35D1307E-F64F-4591-B322-A50551A3B839}"/>
    </a:ext>
  </a:extLst>
</a:theme>
</file>

<file path=ppt/theme/theme2.xml><?xml version="1.0" encoding="utf-8"?>
<a:theme xmlns:a="http://schemas.openxmlformats.org/drawingml/2006/main" name="Office Theme">
  <a:themeElements>
    <a:clrScheme name="AWS">
      <a:dk1>
        <a:srgbClr val="000000"/>
      </a:dk1>
      <a:lt1>
        <a:sysClr val="window" lastClr="FFFFFF"/>
      </a:lt1>
      <a:dk2>
        <a:srgbClr val="232F3E"/>
      </a:dk2>
      <a:lt2>
        <a:srgbClr val="E7E6E6"/>
      </a:lt2>
      <a:accent1>
        <a:srgbClr val="067F68"/>
      </a:accent1>
      <a:accent2>
        <a:srgbClr val="FF9900"/>
      </a:accent2>
      <a:accent3>
        <a:srgbClr val="BF0816"/>
      </a:accent3>
      <a:accent4>
        <a:srgbClr val="E38B00"/>
      </a:accent4>
      <a:accent5>
        <a:srgbClr val="2E27AD"/>
      </a:accent5>
      <a:accent6>
        <a:srgbClr val="B0084D"/>
      </a:accent6>
      <a:hlink>
        <a:srgbClr val="0563C1"/>
      </a:hlink>
      <a:folHlink>
        <a:srgbClr val="954F72"/>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WS">
      <a:dk1>
        <a:srgbClr val="000000"/>
      </a:dk1>
      <a:lt1>
        <a:sysClr val="window" lastClr="FFFFFF"/>
      </a:lt1>
      <a:dk2>
        <a:srgbClr val="232F3E"/>
      </a:dk2>
      <a:lt2>
        <a:srgbClr val="E7E6E6"/>
      </a:lt2>
      <a:accent1>
        <a:srgbClr val="067F68"/>
      </a:accent1>
      <a:accent2>
        <a:srgbClr val="FF9900"/>
      </a:accent2>
      <a:accent3>
        <a:srgbClr val="BF0816"/>
      </a:accent3>
      <a:accent4>
        <a:srgbClr val="E38B00"/>
      </a:accent4>
      <a:accent5>
        <a:srgbClr val="2E27AD"/>
      </a:accent5>
      <a:accent6>
        <a:srgbClr val="B0084D"/>
      </a:accent6>
      <a:hlink>
        <a:srgbClr val="0563C1"/>
      </a:hlink>
      <a:folHlink>
        <a:srgbClr val="954F72"/>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23755</TotalTime>
  <Words>3197</Words>
  <Application>Microsoft Macintosh PowerPoint</Application>
  <PresentationFormat>Widescreen</PresentationFormat>
  <Paragraphs>345</Paragraphs>
  <Slides>31</Slides>
  <Notes>20</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Amazon Ember Heavy</vt:lpstr>
      <vt:lpstr>Lucida Console</vt:lpstr>
      <vt:lpstr>Amazon Ember Light</vt:lpstr>
      <vt:lpstr>Arial</vt:lpstr>
      <vt:lpstr>Wingdings</vt:lpstr>
      <vt:lpstr>Amazon Ember Regular</vt:lpstr>
      <vt:lpstr>Amazon Ember</vt:lpstr>
      <vt:lpstr>AWS</vt:lpstr>
      <vt:lpstr>The AWS Step Functions Workshop</vt:lpstr>
      <vt:lpstr>Agenda  </vt:lpstr>
      <vt:lpstr>Signs you might need an orchestration service</vt:lpstr>
      <vt:lpstr>Common orchestration patterns</vt:lpstr>
      <vt:lpstr>         Introducing AWS Step Functions</vt:lpstr>
      <vt:lpstr>Step Function Workflows</vt:lpstr>
      <vt:lpstr>Step Function States</vt:lpstr>
      <vt:lpstr>Input and Output Processing</vt:lpstr>
      <vt:lpstr>AWS SDK Service Integrations</vt:lpstr>
      <vt:lpstr>PowerPoint Presentation</vt:lpstr>
      <vt:lpstr>Workflow Studio</vt:lpstr>
      <vt:lpstr>Task Patterns</vt:lpstr>
      <vt:lpstr>Dashboard Login</vt:lpstr>
      <vt:lpstr>Accessing Workshop Content</vt:lpstr>
      <vt:lpstr>     Workshop Links TBD</vt:lpstr>
      <vt:lpstr>PowerPoint Presentation</vt:lpstr>
      <vt:lpstr>PowerPoint Presentation</vt:lpstr>
      <vt:lpstr>Examples</vt:lpstr>
      <vt:lpstr>Presentation slide examples for reference</vt:lpstr>
      <vt:lpstr>Agenda</vt:lpstr>
      <vt:lpstr>Good presentations</vt:lpstr>
      <vt:lpstr>Every new thing creates two new questions and two new opportunities.</vt:lpstr>
      <vt:lpstr>Tables</vt:lpstr>
      <vt:lpstr>Charts</vt:lpstr>
      <vt:lpstr>Demo</vt:lpstr>
      <vt:lpstr>PowerPoint Presentation</vt:lpstr>
      <vt:lpstr>Resources</vt:lpstr>
      <vt:lpstr>How to use this template</vt:lpstr>
      <vt:lpstr>Icons, logos, diagrams, and images</vt:lpstr>
      <vt:lpstr>Typography</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Daniel Fox</cp:lastModifiedBy>
  <cp:revision>107</cp:revision>
  <dcterms:created xsi:type="dcterms:W3CDTF">2021-05-25T15:48:34Z</dcterms:created>
  <dcterms:modified xsi:type="dcterms:W3CDTF">2022-04-20T14:38:52Z</dcterms:modified>
</cp:coreProperties>
</file>